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0"/>
  </p:notesMasterIdLst>
  <p:handoutMasterIdLst>
    <p:handoutMasterId r:id="rId51"/>
  </p:handoutMasterIdLst>
  <p:sldIdLst>
    <p:sldId id="2439" r:id="rId2"/>
    <p:sldId id="256" r:id="rId3"/>
    <p:sldId id="370" r:id="rId4"/>
    <p:sldId id="2440" r:id="rId5"/>
    <p:sldId id="2441" r:id="rId6"/>
    <p:sldId id="2442" r:id="rId7"/>
    <p:sldId id="2443" r:id="rId8"/>
    <p:sldId id="2444" r:id="rId9"/>
    <p:sldId id="2445" r:id="rId10"/>
    <p:sldId id="2446" r:id="rId11"/>
    <p:sldId id="2447" r:id="rId12"/>
    <p:sldId id="2452" r:id="rId13"/>
    <p:sldId id="2448" r:id="rId14"/>
    <p:sldId id="2449" r:id="rId15"/>
    <p:sldId id="2454" r:id="rId16"/>
    <p:sldId id="2453" r:id="rId17"/>
    <p:sldId id="2455" r:id="rId18"/>
    <p:sldId id="2457" r:id="rId19"/>
    <p:sldId id="2460" r:id="rId20"/>
    <p:sldId id="2462" r:id="rId21"/>
    <p:sldId id="2461" r:id="rId22"/>
    <p:sldId id="372" r:id="rId23"/>
    <p:sldId id="2459" r:id="rId24"/>
    <p:sldId id="2458" r:id="rId25"/>
    <p:sldId id="2475" r:id="rId26"/>
    <p:sldId id="2476" r:id="rId27"/>
    <p:sldId id="2486" r:id="rId28"/>
    <p:sldId id="2477" r:id="rId29"/>
    <p:sldId id="2478" r:id="rId30"/>
    <p:sldId id="2479" r:id="rId31"/>
    <p:sldId id="2480" r:id="rId32"/>
    <p:sldId id="2481" r:id="rId33"/>
    <p:sldId id="2502" r:id="rId34"/>
    <p:sldId id="2521" r:id="rId35"/>
    <p:sldId id="2482" r:id="rId36"/>
    <p:sldId id="2483" r:id="rId37"/>
    <p:sldId id="2484" r:id="rId38"/>
    <p:sldId id="2485" r:id="rId39"/>
    <p:sldId id="2498" r:id="rId40"/>
    <p:sldId id="2501" r:id="rId41"/>
    <p:sldId id="2532" r:id="rId42"/>
    <p:sldId id="2522" r:id="rId43"/>
    <p:sldId id="353" r:id="rId44"/>
    <p:sldId id="2465" r:id="rId45"/>
    <p:sldId id="2466" r:id="rId46"/>
    <p:sldId id="2467" r:id="rId47"/>
    <p:sldId id="2468" r:id="rId48"/>
    <p:sldId id="243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9933"/>
    <a:srgbClr val="008000"/>
    <a:srgbClr val="FFFFCC"/>
    <a:srgbClr val="FFFF66"/>
    <a:srgbClr val="FFFF99"/>
    <a:srgbClr val="FFCC99"/>
    <a:srgbClr val="FFCC66"/>
    <a:srgbClr val="FFCC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2" autoAdjust="0"/>
    <p:restoredTop sz="83831" autoAdjust="0"/>
  </p:normalViewPr>
  <p:slideViewPr>
    <p:cSldViewPr snapToGrid="0" showGuides="1">
      <p:cViewPr varScale="1">
        <p:scale>
          <a:sx n="55" d="100"/>
          <a:sy n="55" d="100"/>
        </p:scale>
        <p:origin x="1020" y="26"/>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57" d="100"/>
          <a:sy n="57" d="100"/>
        </p:scale>
        <p:origin x="193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24-Nov-18</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24-Nov-18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1</a:t>
            </a:fld>
            <a:endParaRPr lang="en-US" dirty="0"/>
          </a:p>
        </p:txBody>
      </p:sp>
    </p:spTree>
    <p:extLst>
      <p:ext uri="{BB962C8B-B14F-4D97-AF65-F5344CB8AC3E}">
        <p14:creationId xmlns:p14="http://schemas.microsoft.com/office/powerpoint/2010/main" val="4038675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22</a:t>
            </a:fld>
            <a:endParaRPr lang="en-US" dirty="0"/>
          </a:p>
        </p:txBody>
      </p:sp>
    </p:spTree>
    <p:extLst>
      <p:ext uri="{BB962C8B-B14F-4D97-AF65-F5344CB8AC3E}">
        <p14:creationId xmlns:p14="http://schemas.microsoft.com/office/powerpoint/2010/main" val="176883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25</a:t>
            </a:fld>
            <a:endParaRPr lang="en-US" dirty="0"/>
          </a:p>
        </p:txBody>
      </p:sp>
    </p:spTree>
    <p:extLst>
      <p:ext uri="{BB962C8B-B14F-4D97-AF65-F5344CB8AC3E}">
        <p14:creationId xmlns:p14="http://schemas.microsoft.com/office/powerpoint/2010/main" val="3010257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35</a:t>
            </a:fld>
            <a:endParaRPr lang="en-US" dirty="0"/>
          </a:p>
        </p:txBody>
      </p:sp>
    </p:spTree>
    <p:extLst>
      <p:ext uri="{BB962C8B-B14F-4D97-AF65-F5344CB8AC3E}">
        <p14:creationId xmlns:p14="http://schemas.microsoft.com/office/powerpoint/2010/main" val="580717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36</a:t>
            </a:fld>
            <a:endParaRPr lang="en-US" dirty="0"/>
          </a:p>
        </p:txBody>
      </p:sp>
    </p:spTree>
    <p:extLst>
      <p:ext uri="{BB962C8B-B14F-4D97-AF65-F5344CB8AC3E}">
        <p14:creationId xmlns:p14="http://schemas.microsoft.com/office/powerpoint/2010/main" val="2377580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38</a:t>
            </a:fld>
            <a:endParaRPr lang="en-US" dirty="0"/>
          </a:p>
        </p:txBody>
      </p:sp>
    </p:spTree>
    <p:extLst>
      <p:ext uri="{BB962C8B-B14F-4D97-AF65-F5344CB8AC3E}">
        <p14:creationId xmlns:p14="http://schemas.microsoft.com/office/powerpoint/2010/main" val="572963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39</a:t>
            </a:fld>
            <a:endParaRPr lang="en-US" dirty="0"/>
          </a:p>
        </p:txBody>
      </p:sp>
    </p:spTree>
    <p:extLst>
      <p:ext uri="{BB962C8B-B14F-4D97-AF65-F5344CB8AC3E}">
        <p14:creationId xmlns:p14="http://schemas.microsoft.com/office/powerpoint/2010/main" val="3243473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40</a:t>
            </a:fld>
            <a:endParaRPr lang="en-US" dirty="0"/>
          </a:p>
        </p:txBody>
      </p:sp>
    </p:spTree>
    <p:extLst>
      <p:ext uri="{BB962C8B-B14F-4D97-AF65-F5344CB8AC3E}">
        <p14:creationId xmlns:p14="http://schemas.microsoft.com/office/powerpoint/2010/main" val="2580061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41</a:t>
            </a:fld>
            <a:endParaRPr lang="en-US" dirty="0"/>
          </a:p>
        </p:txBody>
      </p:sp>
    </p:spTree>
    <p:extLst>
      <p:ext uri="{BB962C8B-B14F-4D97-AF65-F5344CB8AC3E}">
        <p14:creationId xmlns:p14="http://schemas.microsoft.com/office/powerpoint/2010/main" val="816779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42</a:t>
            </a:fld>
            <a:endParaRPr lang="en-US" dirty="0"/>
          </a:p>
        </p:txBody>
      </p:sp>
    </p:spTree>
    <p:extLst>
      <p:ext uri="{BB962C8B-B14F-4D97-AF65-F5344CB8AC3E}">
        <p14:creationId xmlns:p14="http://schemas.microsoft.com/office/powerpoint/2010/main" val="2145546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43</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2</a:t>
            </a:fld>
            <a:endParaRPr lang="en-US" dirty="0"/>
          </a:p>
        </p:txBody>
      </p:sp>
    </p:spTree>
    <p:extLst>
      <p:ext uri="{BB962C8B-B14F-4D97-AF65-F5344CB8AC3E}">
        <p14:creationId xmlns:p14="http://schemas.microsoft.com/office/powerpoint/2010/main" val="1238242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44</a:t>
            </a:fld>
            <a:endParaRPr lang="en-US" dirty="0"/>
          </a:p>
        </p:txBody>
      </p:sp>
    </p:spTree>
    <p:extLst>
      <p:ext uri="{BB962C8B-B14F-4D97-AF65-F5344CB8AC3E}">
        <p14:creationId xmlns:p14="http://schemas.microsoft.com/office/powerpoint/2010/main" val="4095303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45</a:t>
            </a:fld>
            <a:endParaRPr lang="en-US" dirty="0"/>
          </a:p>
        </p:txBody>
      </p:sp>
    </p:spTree>
    <p:extLst>
      <p:ext uri="{BB962C8B-B14F-4D97-AF65-F5344CB8AC3E}">
        <p14:creationId xmlns:p14="http://schemas.microsoft.com/office/powerpoint/2010/main" val="283538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46</a:t>
            </a:fld>
            <a:endParaRPr lang="en-US" dirty="0"/>
          </a:p>
        </p:txBody>
      </p:sp>
    </p:spTree>
    <p:extLst>
      <p:ext uri="{BB962C8B-B14F-4D97-AF65-F5344CB8AC3E}">
        <p14:creationId xmlns:p14="http://schemas.microsoft.com/office/powerpoint/2010/main" val="1385084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47</a:t>
            </a:fld>
            <a:endParaRPr lang="en-US" dirty="0"/>
          </a:p>
        </p:txBody>
      </p:sp>
    </p:spTree>
    <p:extLst>
      <p:ext uri="{BB962C8B-B14F-4D97-AF65-F5344CB8AC3E}">
        <p14:creationId xmlns:p14="http://schemas.microsoft.com/office/powerpoint/2010/main" val="1687605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277062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8</a:t>
            </a:fld>
            <a:endParaRPr lang="en-US" dirty="0"/>
          </a:p>
        </p:txBody>
      </p:sp>
    </p:spTree>
    <p:extLst>
      <p:ext uri="{BB962C8B-B14F-4D97-AF65-F5344CB8AC3E}">
        <p14:creationId xmlns:p14="http://schemas.microsoft.com/office/powerpoint/2010/main" val="1827064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9</a:t>
            </a:fld>
            <a:endParaRPr lang="en-US" dirty="0"/>
          </a:p>
        </p:txBody>
      </p:sp>
    </p:spTree>
    <p:extLst>
      <p:ext uri="{BB962C8B-B14F-4D97-AF65-F5344CB8AC3E}">
        <p14:creationId xmlns:p14="http://schemas.microsoft.com/office/powerpoint/2010/main" val="197356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15</a:t>
            </a:fld>
            <a:endParaRPr lang="en-US" dirty="0"/>
          </a:p>
        </p:txBody>
      </p:sp>
    </p:spTree>
    <p:extLst>
      <p:ext uri="{BB962C8B-B14F-4D97-AF65-F5344CB8AC3E}">
        <p14:creationId xmlns:p14="http://schemas.microsoft.com/office/powerpoint/2010/main" val="3561953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19</a:t>
            </a:fld>
            <a:endParaRPr lang="en-US" dirty="0"/>
          </a:p>
        </p:txBody>
      </p:sp>
    </p:spTree>
    <p:extLst>
      <p:ext uri="{BB962C8B-B14F-4D97-AF65-F5344CB8AC3E}">
        <p14:creationId xmlns:p14="http://schemas.microsoft.com/office/powerpoint/2010/main" val="4016458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20</a:t>
            </a:fld>
            <a:endParaRPr lang="en-US" dirty="0"/>
          </a:p>
        </p:txBody>
      </p:sp>
    </p:spTree>
    <p:extLst>
      <p:ext uri="{BB962C8B-B14F-4D97-AF65-F5344CB8AC3E}">
        <p14:creationId xmlns:p14="http://schemas.microsoft.com/office/powerpoint/2010/main" val="271354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21</a:t>
            </a:fld>
            <a:endParaRPr lang="en-US" dirty="0"/>
          </a:p>
        </p:txBody>
      </p:sp>
    </p:spTree>
    <p:extLst>
      <p:ext uri="{BB962C8B-B14F-4D97-AF65-F5344CB8AC3E}">
        <p14:creationId xmlns:p14="http://schemas.microsoft.com/office/powerpoint/2010/main" val="313502722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24-Nov-18</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24-Nov-18</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3" cstate="screen">
            <a:extLst>
              <a:ext uri="{BEBA8EAE-BF5A-486C-A8C5-ECC9F3942E4B}">
                <a14:imgProps xmlns:a14="http://schemas.microsoft.com/office/drawing/2010/main">
                  <a14:imgLayer r:embed="rId1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72" r:id="rId6"/>
    <p:sldLayoutId id="2147483673" r:id="rId7"/>
    <p:sldLayoutId id="2147483653" r:id="rId8"/>
    <p:sldLayoutId id="2147483671" r:id="rId9"/>
    <p:sldLayoutId id="2147483654" r:id="rId10"/>
    <p:sldLayoutId id="214748365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8.png"/><Relationship Id="rId2" Type="http://schemas.openxmlformats.org/officeDocument/2006/relationships/notesSlide" Target="../notesSlides/notesSlide8.xml"/><Relationship Id="rId16" Type="http://schemas.microsoft.com/office/2007/relationships/hdphoto" Target="../media/hdphoto2.wdp"/><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55.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55.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62.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11.xml"/><Relationship Id="rId4" Type="http://schemas.microsoft.com/office/2007/relationships/hdphoto" Target="../media/hdphoto5.wdp"/></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71.jpe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72.jpe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75.jpeg"/></Relationships>
</file>

<file path=ppt/slides/_rels/slide4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B224-6B27-4F1E-A52B-D45C0C7CC352}"/>
              </a:ext>
            </a:extLst>
          </p:cNvPr>
          <p:cNvSpPr>
            <a:spLocks noGrp="1"/>
          </p:cNvSpPr>
          <p:nvPr>
            <p:ph type="title"/>
          </p:nvPr>
        </p:nvSpPr>
        <p:spPr>
          <a:xfrm>
            <a:off x="6697499" y="1820337"/>
            <a:ext cx="5423040" cy="1769137"/>
          </a:xfrm>
        </p:spPr>
        <p:txBody>
          <a:bodyPr/>
          <a:lstStyle/>
          <a:p>
            <a:r>
              <a:rPr lang="en-US" sz="4800" dirty="0"/>
              <a:t>THE WHITE </a:t>
            </a:r>
            <a:br>
              <a:rPr lang="en-US" sz="4800" dirty="0"/>
            </a:br>
            <a:r>
              <a:rPr lang="en-US" sz="4800" dirty="0"/>
              <a:t>COLLAR </a:t>
            </a:r>
            <a:br>
              <a:rPr lang="en-US" sz="4800" dirty="0"/>
            </a:br>
            <a:r>
              <a:rPr lang="en-US" sz="3200" dirty="0"/>
              <a:t>PROJECT HANDOVER </a:t>
            </a:r>
            <a:endParaRPr lang="en-US" sz="4800" dirty="0"/>
          </a:p>
        </p:txBody>
      </p:sp>
      <p:sp>
        <p:nvSpPr>
          <p:cNvPr id="3" name="Text Placeholder 2">
            <a:extLst>
              <a:ext uri="{FF2B5EF4-FFF2-40B4-BE49-F238E27FC236}">
                <a16:creationId xmlns:a16="http://schemas.microsoft.com/office/drawing/2014/main" id="{F6CB70F8-C031-4B3D-ADE2-06E151285015}"/>
              </a:ext>
            </a:extLst>
          </p:cNvPr>
          <p:cNvSpPr>
            <a:spLocks noGrp="1"/>
          </p:cNvSpPr>
          <p:nvPr>
            <p:ph type="body" idx="1"/>
          </p:nvPr>
        </p:nvSpPr>
        <p:spPr>
          <a:xfrm>
            <a:off x="6711498" y="3994010"/>
            <a:ext cx="4930773" cy="1500187"/>
          </a:xfrm>
        </p:spPr>
        <p:txBody>
          <a:bodyPr>
            <a:normAutofit fontScale="77500" lnSpcReduction="20000"/>
          </a:bodyPr>
          <a:lstStyle/>
          <a:p>
            <a:r>
              <a:rPr lang="en-US" sz="4000" dirty="0"/>
              <a:t>24</a:t>
            </a:r>
            <a:r>
              <a:rPr lang="en-US" sz="4000" baseline="30000" dirty="0"/>
              <a:t>TH</a:t>
            </a:r>
            <a:r>
              <a:rPr lang="en-US" sz="4000" dirty="0"/>
              <a:t> NOVEMBER 2018</a:t>
            </a:r>
          </a:p>
          <a:p>
            <a:r>
              <a:rPr lang="en-US" sz="3300" dirty="0"/>
              <a:t>MEDIANI | RACHAEL | SUHAILAH | XIUWEN | YI JING </a:t>
            </a:r>
          </a:p>
        </p:txBody>
      </p:sp>
      <p:pic>
        <p:nvPicPr>
          <p:cNvPr id="6" name="Picture Placeholder 5">
            <a:extLst>
              <a:ext uri="{FF2B5EF4-FFF2-40B4-BE49-F238E27FC236}">
                <a16:creationId xmlns:a16="http://schemas.microsoft.com/office/drawing/2014/main" id="{289F73CB-3793-4C3F-BAB6-1F492A6ABF30}"/>
              </a:ext>
            </a:extLst>
          </p:cNvPr>
          <p:cNvPicPr>
            <a:picLocks noGrp="1" noChangeAspect="1"/>
          </p:cNvPicPr>
          <p:nvPr>
            <p:ph type="pic" sz="quarter" idx="13"/>
          </p:nvPr>
        </p:nvPicPr>
        <p:blipFill>
          <a:blip r:embed="rId3"/>
          <a:stretch>
            <a:fillRect/>
          </a:stretch>
        </p:blipFill>
        <p:spPr>
          <a:xfrm>
            <a:off x="0" y="1673475"/>
            <a:ext cx="6181725" cy="3511048"/>
          </a:xfrm>
        </p:spPr>
      </p:pic>
    </p:spTree>
    <p:extLst>
      <p:ext uri="{BB962C8B-B14F-4D97-AF65-F5344CB8AC3E}">
        <p14:creationId xmlns:p14="http://schemas.microsoft.com/office/powerpoint/2010/main" val="24730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10</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257226" y="253790"/>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OUR USERS </a:t>
            </a:r>
            <a:r>
              <a:rPr lang="en-US" sz="2400" dirty="0"/>
              <a:t>–</a:t>
            </a:r>
            <a:r>
              <a:rPr lang="en-US" dirty="0"/>
              <a:t> </a:t>
            </a:r>
            <a:r>
              <a:rPr lang="en-US" sz="1800" dirty="0"/>
              <a:t>UNDERSTANDING OUR CLIENTS</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sp>
        <p:nvSpPr>
          <p:cNvPr id="9" name="Text Placeholder 4">
            <a:extLst>
              <a:ext uri="{FF2B5EF4-FFF2-40B4-BE49-F238E27FC236}">
                <a16:creationId xmlns:a16="http://schemas.microsoft.com/office/drawing/2014/main" id="{F425082E-E4EA-42CE-9B44-49765CCC7C42}"/>
              </a:ext>
            </a:extLst>
          </p:cNvPr>
          <p:cNvSpPr txBox="1">
            <a:spLocks/>
          </p:cNvSpPr>
          <p:nvPr/>
        </p:nvSpPr>
        <p:spPr>
          <a:xfrm>
            <a:off x="492305" y="3911662"/>
            <a:ext cx="3796755" cy="2440152"/>
          </a:xfrm>
          <a:prstGeom prst="rect">
            <a:avLst/>
          </a:prstGeom>
        </p:spPr>
        <p:txBody>
          <a:bodyP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600" dirty="0"/>
              <a:t>Our primary users will be users who will utilise our web application to search and register for programmes offered by EPIC.</a:t>
            </a:r>
            <a:endParaRPr lang="en-US" sz="4800" dirty="0"/>
          </a:p>
          <a:p>
            <a:pPr marL="0" indent="0">
              <a:buNone/>
            </a:pPr>
            <a:endParaRPr lang="en-US" b="1" dirty="0"/>
          </a:p>
        </p:txBody>
      </p:sp>
      <p:pic>
        <p:nvPicPr>
          <p:cNvPr id="6146" name="Picture 2" descr="https://lh5.googleusercontent.com/xoR12uk8hCfeppcmAtHf_gY-d5RPpBeT91GmCdgQ6i-6BiSgekej-VL9LJ5MKpjwha57e_GJ3OsZgi2eR0TA2TbTExlbV_-MO57VbTXEtodzSDBwaOwXxy9fiuvejEFFnmL9dqbiHIQPjq_DHQ">
            <a:extLst>
              <a:ext uri="{FF2B5EF4-FFF2-40B4-BE49-F238E27FC236}">
                <a16:creationId xmlns:a16="http://schemas.microsoft.com/office/drawing/2014/main" id="{1DDB0C99-A8F3-45AB-B397-453498405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489" y="92186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ttps://lh3.googleusercontent.com/4MOqkgY9lgprE8_Av1oT1Ll_-pXE5N2ybRjDAJkeo6Ia8dEvPMy1YSyoxQV7Sel43YdTIEOfxis6nn1XNY-4iq9t4XhvgDSAD0PcSkR7ZJHN5y9v_6Vrlrk10MY8dFQWCaByv212ny2zXiRrPw">
            <a:extLst>
              <a:ext uri="{FF2B5EF4-FFF2-40B4-BE49-F238E27FC236}">
                <a16:creationId xmlns:a16="http://schemas.microsoft.com/office/drawing/2014/main" id="{0DBBF31B-7F26-48F3-B5A2-63DC54584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8" y="1235214"/>
            <a:ext cx="1504913" cy="150491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5.googleusercontent.com/VKffFjGlqE6yiz4QPPxKUXA0zTcPT1r85AXC-tOCAr4FX2pp-C09Jwq_B11toqulCwW06-HDJKSp2C11KrCnZadyHD6QreNWysFebibt2-ZtKqCtqfs8LxGwObPLnyOKxw_Z4k9XBhYfsbItPg">
            <a:extLst>
              <a:ext uri="{FF2B5EF4-FFF2-40B4-BE49-F238E27FC236}">
                <a16:creationId xmlns:a16="http://schemas.microsoft.com/office/drawing/2014/main" id="{3A9D6650-6104-4AB6-8F98-11D1EE4DA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283" y="1187387"/>
            <a:ext cx="1606777" cy="16067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1F5B7523-B9E3-4E8D-B624-F36AF84E216F}"/>
              </a:ext>
            </a:extLst>
          </p:cNvPr>
          <p:cNvSpPr txBox="1">
            <a:spLocks/>
          </p:cNvSpPr>
          <p:nvPr/>
        </p:nvSpPr>
        <p:spPr>
          <a:xfrm>
            <a:off x="327021" y="2794164"/>
            <a:ext cx="3702054" cy="1063461"/>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STUDENTS, GRADUATES, WORKING ADULTS</a:t>
            </a:r>
          </a:p>
          <a:p>
            <a:pPr marL="0" indent="0">
              <a:buNone/>
            </a:pPr>
            <a:endParaRPr lang="en-US" sz="2400" b="1" dirty="0"/>
          </a:p>
        </p:txBody>
      </p:sp>
      <p:pic>
        <p:nvPicPr>
          <p:cNvPr id="6152" name="Picture 8" descr="Related image">
            <a:extLst>
              <a:ext uri="{FF2B5EF4-FFF2-40B4-BE49-F238E27FC236}">
                <a16:creationId xmlns:a16="http://schemas.microsoft.com/office/drawing/2014/main" id="{C292453B-A479-451B-92C8-5870C5C29C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1314" y="1111723"/>
            <a:ext cx="1905001" cy="19050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4">
            <a:extLst>
              <a:ext uri="{FF2B5EF4-FFF2-40B4-BE49-F238E27FC236}">
                <a16:creationId xmlns:a16="http://schemas.microsoft.com/office/drawing/2014/main" id="{BD688A9A-7BB2-4C29-8B3A-30A46E8AE076}"/>
              </a:ext>
            </a:extLst>
          </p:cNvPr>
          <p:cNvSpPr txBox="1">
            <a:spLocks/>
          </p:cNvSpPr>
          <p:nvPr/>
        </p:nvSpPr>
        <p:spPr>
          <a:xfrm>
            <a:off x="4630688" y="3921187"/>
            <a:ext cx="3796755" cy="2440152"/>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600" dirty="0"/>
              <a:t>Our secondary users will be the administrators who are in charge of the managing the programmes and the people who registered for the programmes. </a:t>
            </a:r>
            <a:endParaRPr lang="en-US" b="1" dirty="0"/>
          </a:p>
        </p:txBody>
      </p:sp>
      <p:sp>
        <p:nvSpPr>
          <p:cNvPr id="15" name="Text Placeholder 4">
            <a:extLst>
              <a:ext uri="{FF2B5EF4-FFF2-40B4-BE49-F238E27FC236}">
                <a16:creationId xmlns:a16="http://schemas.microsoft.com/office/drawing/2014/main" id="{B342F483-2553-4555-B15F-F608483EB5F8}"/>
              </a:ext>
            </a:extLst>
          </p:cNvPr>
          <p:cNvSpPr txBox="1">
            <a:spLocks/>
          </p:cNvSpPr>
          <p:nvPr/>
        </p:nvSpPr>
        <p:spPr>
          <a:xfrm>
            <a:off x="4555208" y="3016724"/>
            <a:ext cx="3702054" cy="850426"/>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EPIC ADMINSTRATOR</a:t>
            </a:r>
          </a:p>
          <a:p>
            <a:pPr marL="0" indent="0">
              <a:buNone/>
            </a:pPr>
            <a:endParaRPr lang="en-US" sz="2400" b="1" dirty="0"/>
          </a:p>
        </p:txBody>
      </p:sp>
      <p:pic>
        <p:nvPicPr>
          <p:cNvPr id="6154" name="Picture 10" descr="https://lh6.googleusercontent.com/RRvzSvOojxsWU7DWaiG1Ga4JvEI3JxuMnier3TS4wPmEm6E3SFzYfOOTH3k_Lcng6ZoFLhtd2VejXVusX8jhRGPRSZG8si6t6xDxGKwi9XsWQtKkFDPu12Wi6gRWDLw1SqnS3wNnl0c5PB5E2A">
            <a:extLst>
              <a:ext uri="{FF2B5EF4-FFF2-40B4-BE49-F238E27FC236}">
                <a16:creationId xmlns:a16="http://schemas.microsoft.com/office/drawing/2014/main" id="{467FE627-3972-43D3-9E56-E4FFA42D1E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9737" y="1397219"/>
            <a:ext cx="1609980" cy="160998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4">
            <a:extLst>
              <a:ext uri="{FF2B5EF4-FFF2-40B4-BE49-F238E27FC236}">
                <a16:creationId xmlns:a16="http://schemas.microsoft.com/office/drawing/2014/main" id="{2F9DAA1A-BCB8-4ABB-AF17-8E3C76E26A86}"/>
              </a:ext>
            </a:extLst>
          </p:cNvPr>
          <p:cNvSpPr txBox="1">
            <a:spLocks/>
          </p:cNvSpPr>
          <p:nvPr/>
        </p:nvSpPr>
        <p:spPr>
          <a:xfrm>
            <a:off x="8516889" y="3902137"/>
            <a:ext cx="3536770" cy="2819338"/>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600" dirty="0"/>
              <a:t>Our secondary users will be the service partners who work closely with EPIC to run the programmes. They will utilise our system to more effectively collaborate with EPIC.</a:t>
            </a:r>
            <a:endParaRPr lang="en-US" b="1" dirty="0"/>
          </a:p>
        </p:txBody>
      </p:sp>
      <p:sp>
        <p:nvSpPr>
          <p:cNvPr id="18" name="Text Placeholder 4">
            <a:extLst>
              <a:ext uri="{FF2B5EF4-FFF2-40B4-BE49-F238E27FC236}">
                <a16:creationId xmlns:a16="http://schemas.microsoft.com/office/drawing/2014/main" id="{EDDFD80D-88F4-4987-9324-7413EC54D7EF}"/>
              </a:ext>
            </a:extLst>
          </p:cNvPr>
          <p:cNvSpPr txBox="1">
            <a:spLocks/>
          </p:cNvSpPr>
          <p:nvPr/>
        </p:nvSpPr>
        <p:spPr>
          <a:xfrm>
            <a:off x="8351604" y="2997674"/>
            <a:ext cx="3702054" cy="850426"/>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EPIC Service Partners</a:t>
            </a:r>
          </a:p>
          <a:p>
            <a:pPr marL="0" indent="0">
              <a:buNone/>
            </a:pPr>
            <a:endParaRPr lang="en-US" sz="2400" b="1" dirty="0"/>
          </a:p>
        </p:txBody>
      </p:sp>
      <p:cxnSp>
        <p:nvCxnSpPr>
          <p:cNvPr id="7" name="Straight Connector 6">
            <a:extLst>
              <a:ext uri="{FF2B5EF4-FFF2-40B4-BE49-F238E27FC236}">
                <a16:creationId xmlns:a16="http://schemas.microsoft.com/office/drawing/2014/main" id="{7ED91E35-A18A-4E47-880F-4DA5A303B743}"/>
              </a:ext>
            </a:extLst>
          </p:cNvPr>
          <p:cNvCxnSpPr/>
          <p:nvPr/>
        </p:nvCxnSpPr>
        <p:spPr>
          <a:xfrm>
            <a:off x="4392563" y="1187387"/>
            <a:ext cx="0" cy="515490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04388A7-FCC9-4F0C-84C3-0B48757EC57F}"/>
              </a:ext>
            </a:extLst>
          </p:cNvPr>
          <p:cNvCxnSpPr/>
          <p:nvPr/>
        </p:nvCxnSpPr>
        <p:spPr>
          <a:xfrm>
            <a:off x="8431163" y="1187387"/>
            <a:ext cx="0" cy="515490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4103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11</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MOTIVATION </a:t>
            </a:r>
            <a:r>
              <a:rPr lang="en-US" sz="2400" dirty="0"/>
              <a:t>–</a:t>
            </a:r>
            <a:r>
              <a:rPr lang="en-US" dirty="0"/>
              <a:t> </a:t>
            </a:r>
            <a:r>
              <a:rPr lang="en-US" sz="1800" dirty="0"/>
              <a:t>UNDERSTANDING THE REASONS</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5789271" y="6347456"/>
            <a:ext cx="5981700" cy="506186"/>
          </a:xfrm>
          <a:prstGeom prst="rect">
            <a:avLst/>
          </a:prstGeom>
        </p:spPr>
      </p:pic>
      <p:sp>
        <p:nvSpPr>
          <p:cNvPr id="11" name="Text Placeholder 4">
            <a:extLst>
              <a:ext uri="{FF2B5EF4-FFF2-40B4-BE49-F238E27FC236}">
                <a16:creationId xmlns:a16="http://schemas.microsoft.com/office/drawing/2014/main" id="{1F5B7523-B9E3-4E8D-B624-F36AF84E216F}"/>
              </a:ext>
            </a:extLst>
          </p:cNvPr>
          <p:cNvSpPr txBox="1">
            <a:spLocks/>
          </p:cNvSpPr>
          <p:nvPr/>
        </p:nvSpPr>
        <p:spPr>
          <a:xfrm>
            <a:off x="679944" y="2984311"/>
            <a:ext cx="4868973" cy="336750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800" b="1" dirty="0"/>
              <a:t>Empower EPIC to have an improved collaboration channel </a:t>
            </a:r>
            <a:r>
              <a:rPr lang="en-SG" sz="2800" dirty="0"/>
              <a:t>to create more business opportunities with their service partners worldwide</a:t>
            </a:r>
          </a:p>
          <a:p>
            <a:pPr marL="0" indent="0" algn="ctr">
              <a:buNone/>
            </a:pPr>
            <a:endParaRPr lang="en-SG" sz="2800" b="1" dirty="0"/>
          </a:p>
        </p:txBody>
      </p:sp>
      <p:cxnSp>
        <p:nvCxnSpPr>
          <p:cNvPr id="7" name="Straight Connector 6">
            <a:extLst>
              <a:ext uri="{FF2B5EF4-FFF2-40B4-BE49-F238E27FC236}">
                <a16:creationId xmlns:a16="http://schemas.microsoft.com/office/drawing/2014/main" id="{7ED91E35-A18A-4E47-880F-4DA5A303B743}"/>
              </a:ext>
            </a:extLst>
          </p:cNvPr>
          <p:cNvCxnSpPr>
            <a:cxnSpLocks/>
          </p:cNvCxnSpPr>
          <p:nvPr/>
        </p:nvCxnSpPr>
        <p:spPr>
          <a:xfrm>
            <a:off x="6030863" y="861074"/>
            <a:ext cx="0" cy="5739751"/>
          </a:xfrm>
          <a:prstGeom prst="line">
            <a:avLst/>
          </a:prstGeom>
        </p:spPr>
        <p:style>
          <a:lnRef idx="1">
            <a:schemeClr val="dk1"/>
          </a:lnRef>
          <a:fillRef idx="0">
            <a:schemeClr val="dk1"/>
          </a:fillRef>
          <a:effectRef idx="0">
            <a:schemeClr val="dk1"/>
          </a:effectRef>
          <a:fontRef idx="minor">
            <a:schemeClr val="tx1"/>
          </a:fontRef>
        </p:style>
      </p:cxnSp>
      <p:sp>
        <p:nvSpPr>
          <p:cNvPr id="25" name="Text Placeholder 4">
            <a:extLst>
              <a:ext uri="{FF2B5EF4-FFF2-40B4-BE49-F238E27FC236}">
                <a16:creationId xmlns:a16="http://schemas.microsoft.com/office/drawing/2014/main" id="{F9771D63-489D-45A3-A8E0-C6879AC07884}"/>
              </a:ext>
            </a:extLst>
          </p:cNvPr>
          <p:cNvSpPr txBox="1">
            <a:spLocks/>
          </p:cNvSpPr>
          <p:nvPr/>
        </p:nvSpPr>
        <p:spPr>
          <a:xfrm>
            <a:off x="7385484" y="3040382"/>
            <a:ext cx="3733953" cy="3307074"/>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800" b="1" dirty="0"/>
              <a:t>Increase EPIC’s outreach </a:t>
            </a:r>
            <a:r>
              <a:rPr lang="en-SG" sz="2800" dirty="0"/>
              <a:t>and help more people to gain crucial global exposure</a:t>
            </a:r>
            <a:endParaRPr lang="en-US" sz="2800" dirty="0"/>
          </a:p>
        </p:txBody>
      </p:sp>
      <p:pic>
        <p:nvPicPr>
          <p:cNvPr id="7181" name="Picture 13" descr="https://lh3.googleusercontent.com/l_pwpZvn1rpJNiG5JKcbsFnkd79iwtlZBKuC3XhO0novyNIf_0h_eUtJ4mLDzpQRdU6xhJxWXUcFNhISvzw-JiJFR2WknnNIZ2gLF2VHqCURfhQ12A2kpa76Gm4oUoN7nWKedbtG6n24-9yxlg">
            <a:extLst>
              <a:ext uri="{FF2B5EF4-FFF2-40B4-BE49-F238E27FC236}">
                <a16:creationId xmlns:a16="http://schemas.microsoft.com/office/drawing/2014/main" id="{46F47CDE-A1F8-4A39-A75C-31A792B49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239" y="107931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19" descr="Image result for OUTREACH icon png">
            <a:extLst>
              <a:ext uri="{FF2B5EF4-FFF2-40B4-BE49-F238E27FC236}">
                <a16:creationId xmlns:a16="http://schemas.microsoft.com/office/drawing/2014/main" id="{F58D1ACB-D1CE-46CD-8849-8F1465BE1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015" y="995240"/>
            <a:ext cx="1989071" cy="198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39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12</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PROBLEMS </a:t>
            </a:r>
            <a:r>
              <a:rPr lang="en-US" sz="2400" dirty="0"/>
              <a:t>–</a:t>
            </a:r>
            <a:r>
              <a:rPr lang="en-US" dirty="0"/>
              <a:t> </a:t>
            </a:r>
            <a:r>
              <a:rPr lang="en-US" sz="1800" dirty="0"/>
              <a:t>UNDERSTANDING THE CAUSES</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sp>
        <p:nvSpPr>
          <p:cNvPr id="9" name="Text Placeholder 4">
            <a:extLst>
              <a:ext uri="{FF2B5EF4-FFF2-40B4-BE49-F238E27FC236}">
                <a16:creationId xmlns:a16="http://schemas.microsoft.com/office/drawing/2014/main" id="{F425082E-E4EA-42CE-9B44-49765CCC7C42}"/>
              </a:ext>
            </a:extLst>
          </p:cNvPr>
          <p:cNvSpPr txBox="1">
            <a:spLocks/>
          </p:cNvSpPr>
          <p:nvPr/>
        </p:nvSpPr>
        <p:spPr>
          <a:xfrm>
            <a:off x="1127012" y="4017798"/>
            <a:ext cx="4076853" cy="244015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400" dirty="0"/>
              <a:t>Time consuming</a:t>
            </a:r>
          </a:p>
          <a:p>
            <a:pPr marL="0" indent="0" algn="ctr">
              <a:buNone/>
            </a:pPr>
            <a:r>
              <a:rPr lang="en-SG" sz="2400" dirty="0"/>
              <a:t>Lack of brand awareness</a:t>
            </a:r>
          </a:p>
          <a:p>
            <a:pPr marL="0" indent="0" algn="ctr">
              <a:buNone/>
            </a:pPr>
            <a:r>
              <a:rPr lang="en-SG" sz="2400" dirty="0"/>
              <a:t>Limited outreach to people</a:t>
            </a:r>
          </a:p>
          <a:p>
            <a:pPr marL="0" indent="0">
              <a:buNone/>
            </a:pPr>
            <a:endParaRPr lang="en-US" b="1" dirty="0"/>
          </a:p>
        </p:txBody>
      </p:sp>
      <p:sp>
        <p:nvSpPr>
          <p:cNvPr id="11" name="Text Placeholder 4">
            <a:extLst>
              <a:ext uri="{FF2B5EF4-FFF2-40B4-BE49-F238E27FC236}">
                <a16:creationId xmlns:a16="http://schemas.microsoft.com/office/drawing/2014/main" id="{1F5B7523-B9E3-4E8D-B624-F36AF84E216F}"/>
              </a:ext>
            </a:extLst>
          </p:cNvPr>
          <p:cNvSpPr txBox="1">
            <a:spLocks/>
          </p:cNvSpPr>
          <p:nvPr/>
        </p:nvSpPr>
        <p:spPr>
          <a:xfrm>
            <a:off x="1450865" y="2846613"/>
            <a:ext cx="3733953" cy="1063461"/>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800" b="1" dirty="0"/>
              <a:t>Difficulties in </a:t>
            </a:r>
          </a:p>
          <a:p>
            <a:pPr marL="0" indent="0" algn="ctr">
              <a:buNone/>
            </a:pPr>
            <a:r>
              <a:rPr lang="en-SG" sz="2800" b="1" dirty="0"/>
              <a:t>Reaching Out to Customers</a:t>
            </a:r>
            <a:endParaRPr lang="en-US" sz="2800" b="1" dirty="0"/>
          </a:p>
        </p:txBody>
      </p:sp>
      <p:cxnSp>
        <p:nvCxnSpPr>
          <p:cNvPr id="7" name="Straight Connector 6">
            <a:extLst>
              <a:ext uri="{FF2B5EF4-FFF2-40B4-BE49-F238E27FC236}">
                <a16:creationId xmlns:a16="http://schemas.microsoft.com/office/drawing/2014/main" id="{7ED91E35-A18A-4E47-880F-4DA5A303B743}"/>
              </a:ext>
            </a:extLst>
          </p:cNvPr>
          <p:cNvCxnSpPr>
            <a:cxnSpLocks/>
          </p:cNvCxnSpPr>
          <p:nvPr/>
        </p:nvCxnSpPr>
        <p:spPr>
          <a:xfrm>
            <a:off x="6030863" y="861074"/>
            <a:ext cx="0" cy="5739751"/>
          </a:xfrm>
          <a:prstGeom prst="line">
            <a:avLst/>
          </a:prstGeom>
        </p:spPr>
        <p:style>
          <a:lnRef idx="1">
            <a:schemeClr val="dk1"/>
          </a:lnRef>
          <a:fillRef idx="0">
            <a:schemeClr val="dk1"/>
          </a:fillRef>
          <a:effectRef idx="0">
            <a:schemeClr val="dk1"/>
          </a:effectRef>
          <a:fontRef idx="minor">
            <a:schemeClr val="tx1"/>
          </a:fontRef>
        </p:style>
      </p:cxnSp>
      <p:pic>
        <p:nvPicPr>
          <p:cNvPr id="7175" name="Picture 7" descr="Image result for reaching out icon png">
            <a:extLst>
              <a:ext uri="{FF2B5EF4-FFF2-40B4-BE49-F238E27FC236}">
                <a16:creationId xmlns:a16="http://schemas.microsoft.com/office/drawing/2014/main" id="{A4661E73-8026-4107-9EAD-9DFAC5183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397" y="1084139"/>
            <a:ext cx="24384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https://lh5.googleusercontent.com/4rhIo-QzkT5voSq2pT8dcDoI0YBnBN22LiXbMdyhHHKN5YvVzMukYOiS8MTm8ipV90-dp0JIan1s1KTRmgZHUq3hJvrzfbxmnp4mPn6g3yyudjWuAuAnaUbCeCwJIPXP5G81VOigHTLS1pVuNw">
            <a:extLst>
              <a:ext uri="{FF2B5EF4-FFF2-40B4-BE49-F238E27FC236}">
                <a16:creationId xmlns:a16="http://schemas.microsoft.com/office/drawing/2014/main" id="{D1734077-88D0-48D7-BBE9-2BDE15606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574" y="1579444"/>
            <a:ext cx="1162045" cy="1162045"/>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https://lh3.googleusercontent.com/GzWwrwT6r5QkjmuUd7BlnLDHa_qsus_BXI43qsBuPPqB3JYG8BH5NLZnzxvmy0okReKLN9Dv6O-kJcS-3rrhkPFDmM6AYY71iuPO25XchU35wD5mFXc0GPM7D77jQ4CR2VPjnZ8ZTWQKJ7ohag">
            <a:extLst>
              <a:ext uri="{FF2B5EF4-FFF2-40B4-BE49-F238E27FC236}">
                <a16:creationId xmlns:a16="http://schemas.microsoft.com/office/drawing/2014/main" id="{4EAC285E-CA9C-4B77-9E60-8BE646162B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9562" y="1079311"/>
            <a:ext cx="1528838" cy="1528838"/>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4">
            <a:extLst>
              <a:ext uri="{FF2B5EF4-FFF2-40B4-BE49-F238E27FC236}">
                <a16:creationId xmlns:a16="http://schemas.microsoft.com/office/drawing/2014/main" id="{ABBE3AC4-4488-48A2-9CF7-E80F400BAD99}"/>
              </a:ext>
            </a:extLst>
          </p:cNvPr>
          <p:cNvSpPr txBox="1">
            <a:spLocks/>
          </p:cNvSpPr>
          <p:nvPr/>
        </p:nvSpPr>
        <p:spPr>
          <a:xfrm>
            <a:off x="6384827" y="3998748"/>
            <a:ext cx="5569045" cy="2440152"/>
          </a:xfrm>
          <a:prstGeom prst="rect">
            <a:avLst/>
          </a:prstGeom>
        </p:spPr>
        <p:txBody>
          <a:bodyPr>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400" dirty="0"/>
              <a:t>Time consuming </a:t>
            </a:r>
          </a:p>
          <a:p>
            <a:pPr marL="0" indent="0" algn="ctr">
              <a:buNone/>
            </a:pPr>
            <a:r>
              <a:rPr lang="en-SG" sz="2400" dirty="0"/>
              <a:t>Inconvenient for customers to fill up contact information in sign-up forms</a:t>
            </a:r>
          </a:p>
          <a:p>
            <a:pPr marL="0" indent="0" algn="ctr">
              <a:buNone/>
            </a:pPr>
            <a:r>
              <a:rPr lang="en-SG" sz="2400" dirty="0"/>
              <a:t>Record keeping: manually keyed in Microsoft Excel</a:t>
            </a:r>
          </a:p>
          <a:p>
            <a:pPr marL="0" indent="0">
              <a:buNone/>
            </a:pPr>
            <a:endParaRPr lang="en-US" b="1" dirty="0"/>
          </a:p>
        </p:txBody>
      </p:sp>
      <p:sp>
        <p:nvSpPr>
          <p:cNvPr id="25" name="Text Placeholder 4">
            <a:extLst>
              <a:ext uri="{FF2B5EF4-FFF2-40B4-BE49-F238E27FC236}">
                <a16:creationId xmlns:a16="http://schemas.microsoft.com/office/drawing/2014/main" id="{F9771D63-489D-45A3-A8E0-C6879AC07884}"/>
              </a:ext>
            </a:extLst>
          </p:cNvPr>
          <p:cNvSpPr txBox="1">
            <a:spLocks/>
          </p:cNvSpPr>
          <p:nvPr/>
        </p:nvSpPr>
        <p:spPr>
          <a:xfrm>
            <a:off x="7556390" y="2827563"/>
            <a:ext cx="3733953" cy="1063461"/>
          </a:xfrm>
          <a:prstGeom prst="rect">
            <a:avLst/>
          </a:prstGeom>
        </p:spPr>
        <p:txBody>
          <a:bodyPr>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800" b="1" dirty="0"/>
              <a:t>Heavy Reliance on Manual Processes</a:t>
            </a:r>
            <a:endParaRPr lang="en-US" sz="2800" b="1" dirty="0"/>
          </a:p>
        </p:txBody>
      </p:sp>
    </p:spTree>
    <p:extLst>
      <p:ext uri="{BB962C8B-B14F-4D97-AF65-F5344CB8AC3E}">
        <p14:creationId xmlns:p14="http://schemas.microsoft.com/office/powerpoint/2010/main" val="2059803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13</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PROBLEMS </a:t>
            </a:r>
            <a:r>
              <a:rPr lang="en-US" sz="2400" dirty="0"/>
              <a:t>–</a:t>
            </a:r>
            <a:r>
              <a:rPr lang="en-US" dirty="0"/>
              <a:t> </a:t>
            </a:r>
            <a:r>
              <a:rPr lang="en-US" sz="1800" dirty="0"/>
              <a:t>UNDERSTANDING THE CAUSES</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sp>
        <p:nvSpPr>
          <p:cNvPr id="9" name="Text Placeholder 4">
            <a:extLst>
              <a:ext uri="{FF2B5EF4-FFF2-40B4-BE49-F238E27FC236}">
                <a16:creationId xmlns:a16="http://schemas.microsoft.com/office/drawing/2014/main" id="{F425082E-E4EA-42CE-9B44-49765CCC7C42}"/>
              </a:ext>
            </a:extLst>
          </p:cNvPr>
          <p:cNvSpPr txBox="1">
            <a:spLocks/>
          </p:cNvSpPr>
          <p:nvPr/>
        </p:nvSpPr>
        <p:spPr>
          <a:xfrm>
            <a:off x="1164934" y="3911662"/>
            <a:ext cx="4076853" cy="244015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400" dirty="0"/>
              <a:t>Communicating business via email and </a:t>
            </a:r>
            <a:r>
              <a:rPr lang="en-SG" sz="2400" dirty="0" err="1"/>
              <a:t>Whatsapp</a:t>
            </a:r>
            <a:endParaRPr lang="en-SG" sz="2400" dirty="0"/>
          </a:p>
          <a:p>
            <a:pPr marL="0" indent="0" algn="ctr">
              <a:buNone/>
            </a:pPr>
            <a:r>
              <a:rPr lang="en-SG" sz="2400" dirty="0"/>
              <a:t>No shared platform to conduct business with partners</a:t>
            </a:r>
          </a:p>
          <a:p>
            <a:pPr marL="0" indent="0">
              <a:buNone/>
            </a:pPr>
            <a:endParaRPr lang="en-US" b="1" dirty="0"/>
          </a:p>
        </p:txBody>
      </p:sp>
      <p:sp>
        <p:nvSpPr>
          <p:cNvPr id="11" name="Text Placeholder 4">
            <a:extLst>
              <a:ext uri="{FF2B5EF4-FFF2-40B4-BE49-F238E27FC236}">
                <a16:creationId xmlns:a16="http://schemas.microsoft.com/office/drawing/2014/main" id="{1F5B7523-B9E3-4E8D-B624-F36AF84E216F}"/>
              </a:ext>
            </a:extLst>
          </p:cNvPr>
          <p:cNvSpPr txBox="1">
            <a:spLocks/>
          </p:cNvSpPr>
          <p:nvPr/>
        </p:nvSpPr>
        <p:spPr>
          <a:xfrm>
            <a:off x="1103624" y="2827563"/>
            <a:ext cx="4313327" cy="1382487"/>
          </a:xfrm>
          <a:prstGeom prst="rect">
            <a:avLst/>
          </a:prstGeom>
        </p:spPr>
        <p:txBody>
          <a:bodyP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800" b="1" dirty="0"/>
              <a:t>Lack of collaborative platforms between business partners</a:t>
            </a:r>
            <a:endParaRPr lang="en-US" sz="2800" b="1" dirty="0"/>
          </a:p>
        </p:txBody>
      </p:sp>
      <p:cxnSp>
        <p:nvCxnSpPr>
          <p:cNvPr id="7" name="Straight Connector 6">
            <a:extLst>
              <a:ext uri="{FF2B5EF4-FFF2-40B4-BE49-F238E27FC236}">
                <a16:creationId xmlns:a16="http://schemas.microsoft.com/office/drawing/2014/main" id="{7ED91E35-A18A-4E47-880F-4DA5A303B743}"/>
              </a:ext>
            </a:extLst>
          </p:cNvPr>
          <p:cNvCxnSpPr>
            <a:cxnSpLocks/>
          </p:cNvCxnSpPr>
          <p:nvPr/>
        </p:nvCxnSpPr>
        <p:spPr>
          <a:xfrm>
            <a:off x="6030863" y="861074"/>
            <a:ext cx="0" cy="5739751"/>
          </a:xfrm>
          <a:prstGeom prst="line">
            <a:avLst/>
          </a:prstGeom>
        </p:spPr>
        <p:style>
          <a:lnRef idx="1">
            <a:schemeClr val="dk1"/>
          </a:lnRef>
          <a:fillRef idx="0">
            <a:schemeClr val="dk1"/>
          </a:fillRef>
          <a:effectRef idx="0">
            <a:schemeClr val="dk1"/>
          </a:effectRef>
          <a:fontRef idx="minor">
            <a:schemeClr val="tx1"/>
          </a:fontRef>
        </p:style>
      </p:cxnSp>
      <p:pic>
        <p:nvPicPr>
          <p:cNvPr id="7179" name="Picture 11" descr="https://lh3.googleusercontent.com/GzWwrwT6r5QkjmuUd7BlnLDHa_qsus_BXI43qsBuPPqB3JYG8BH5NLZnzxvmy0okReKLN9Dv6O-kJcS-3rrhkPFDmM6AYY71iuPO25XchU35wD5mFXc0GPM7D77jQ4CR2VPjnZ8ZTWQKJ7ohag">
            <a:extLst>
              <a:ext uri="{FF2B5EF4-FFF2-40B4-BE49-F238E27FC236}">
                <a16:creationId xmlns:a16="http://schemas.microsoft.com/office/drawing/2014/main" id="{4EAC285E-CA9C-4B77-9E60-8BE646162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9562" y="1079311"/>
            <a:ext cx="1528838" cy="1528838"/>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4">
            <a:extLst>
              <a:ext uri="{FF2B5EF4-FFF2-40B4-BE49-F238E27FC236}">
                <a16:creationId xmlns:a16="http://schemas.microsoft.com/office/drawing/2014/main" id="{ABBE3AC4-4488-48A2-9CF7-E80F400BAD99}"/>
              </a:ext>
            </a:extLst>
          </p:cNvPr>
          <p:cNvSpPr txBox="1">
            <a:spLocks/>
          </p:cNvSpPr>
          <p:nvPr/>
        </p:nvSpPr>
        <p:spPr>
          <a:xfrm>
            <a:off x="6436913" y="3848863"/>
            <a:ext cx="5569045" cy="244015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400" dirty="0"/>
              <a:t>Purely information sharing with no pricing</a:t>
            </a:r>
          </a:p>
          <a:p>
            <a:pPr marL="0" indent="0" algn="ctr">
              <a:buNone/>
            </a:pPr>
            <a:r>
              <a:rPr lang="en-SG" sz="2400" dirty="0"/>
              <a:t>No automated processes</a:t>
            </a:r>
          </a:p>
          <a:p>
            <a:pPr marL="0" indent="0" algn="ctr">
              <a:buNone/>
            </a:pPr>
            <a:r>
              <a:rPr lang="en-SG" sz="2400" dirty="0"/>
              <a:t>Inconvenient and inefficient as all processes are done through “Contact Us”</a:t>
            </a:r>
          </a:p>
          <a:p>
            <a:pPr marL="0" indent="0">
              <a:buNone/>
            </a:pPr>
            <a:endParaRPr lang="en-US" b="1" dirty="0"/>
          </a:p>
        </p:txBody>
      </p:sp>
      <p:sp>
        <p:nvSpPr>
          <p:cNvPr id="25" name="Text Placeholder 4">
            <a:extLst>
              <a:ext uri="{FF2B5EF4-FFF2-40B4-BE49-F238E27FC236}">
                <a16:creationId xmlns:a16="http://schemas.microsoft.com/office/drawing/2014/main" id="{F9771D63-489D-45A3-A8E0-C6879AC07884}"/>
              </a:ext>
            </a:extLst>
          </p:cNvPr>
          <p:cNvSpPr txBox="1">
            <a:spLocks/>
          </p:cNvSpPr>
          <p:nvPr/>
        </p:nvSpPr>
        <p:spPr>
          <a:xfrm>
            <a:off x="7619847" y="2968710"/>
            <a:ext cx="3733953" cy="668076"/>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800" b="1" dirty="0"/>
              <a:t>Static business website</a:t>
            </a:r>
            <a:endParaRPr lang="en-US" sz="2800" b="1" dirty="0"/>
          </a:p>
        </p:txBody>
      </p:sp>
      <p:pic>
        <p:nvPicPr>
          <p:cNvPr id="9218" name="Picture 2" descr="https://lh3.googleusercontent.com/MuVte43q0iK_Nn0hyaVKTD4ooQI7nIDfvE1CYNrqJQ4_N9vyyJJBL6nWSYzdv9S63pe0ZADWW_bfVvi6hyZXEwsB5qTlPcEWyZ7JAlVd-U528MikzJ6VHqmVXgpAp74-eupCkJWZ7pYgh6Bkgw">
            <a:extLst>
              <a:ext uri="{FF2B5EF4-FFF2-40B4-BE49-F238E27FC236}">
                <a16:creationId xmlns:a16="http://schemas.microsoft.com/office/drawing/2014/main" id="{23A115EA-D903-404C-AD2C-71C9D6E14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1293" y="990600"/>
            <a:ext cx="1748289" cy="174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44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14</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PROBLEMS </a:t>
            </a:r>
            <a:r>
              <a:rPr lang="en-US" sz="2400" dirty="0"/>
              <a:t>–</a:t>
            </a:r>
            <a:r>
              <a:rPr lang="en-US" dirty="0"/>
              <a:t> </a:t>
            </a:r>
            <a:r>
              <a:rPr lang="en-US" sz="1800" dirty="0"/>
              <a:t>UNDERSTANDING THE CAUSES</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sp>
        <p:nvSpPr>
          <p:cNvPr id="25" name="Text Placeholder 4">
            <a:extLst>
              <a:ext uri="{FF2B5EF4-FFF2-40B4-BE49-F238E27FC236}">
                <a16:creationId xmlns:a16="http://schemas.microsoft.com/office/drawing/2014/main" id="{F9771D63-489D-45A3-A8E0-C6879AC07884}"/>
              </a:ext>
            </a:extLst>
          </p:cNvPr>
          <p:cNvSpPr txBox="1">
            <a:spLocks/>
          </p:cNvSpPr>
          <p:nvPr/>
        </p:nvSpPr>
        <p:spPr>
          <a:xfrm>
            <a:off x="88790" y="910451"/>
            <a:ext cx="3733953" cy="1063461"/>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800" b="1" dirty="0"/>
              <a:t>Static business website</a:t>
            </a:r>
            <a:endParaRPr lang="en-US" sz="2800" b="1" dirty="0"/>
          </a:p>
        </p:txBody>
      </p:sp>
      <p:pic>
        <p:nvPicPr>
          <p:cNvPr id="10242" name="Picture 2" descr="https://lh6.googleusercontent.com/18c8Hq1-50YNM_nWiv-u9tEW-h7y5ZRE_apl99HYDv5hRnBHMI7HTxsFFKFvZlHBciyBgdPqRt6RzxOl4nO0aE8KMa8Qfey-qWsksYZ4MJacWwNjUWKhJrnvUzyo24Tv2qG8Ws4uhd_54L31ow">
            <a:extLst>
              <a:ext uri="{FF2B5EF4-FFF2-40B4-BE49-F238E27FC236}">
                <a16:creationId xmlns:a16="http://schemas.microsoft.com/office/drawing/2014/main" id="{496E1EFB-CE0F-434F-8B7E-6530B0A16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85" y="1492663"/>
            <a:ext cx="6924990" cy="36198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641CF8-F3B7-432E-93A3-D0ABEC5DC7BC}"/>
              </a:ext>
            </a:extLst>
          </p:cNvPr>
          <p:cNvSpPr/>
          <p:nvPr/>
        </p:nvSpPr>
        <p:spPr>
          <a:xfrm>
            <a:off x="5977217" y="3244334"/>
            <a:ext cx="237566" cy="369332"/>
          </a:xfrm>
          <a:prstGeom prst="rect">
            <a:avLst/>
          </a:prstGeom>
        </p:spPr>
        <p:txBody>
          <a:bodyPr wrap="none">
            <a:spAutoFit/>
          </a:bodyPr>
          <a:lstStyle/>
          <a:p>
            <a:r>
              <a:rPr lang="en-US" dirty="0"/>
              <a:t> </a:t>
            </a:r>
          </a:p>
        </p:txBody>
      </p:sp>
      <p:pic>
        <p:nvPicPr>
          <p:cNvPr id="10244" name="Picture 4" descr="https://lh3.googleusercontent.com/ZS78eJ7pnOAH_Nk6svmpP6MvNj8PpklmksoKwwnFrx_Fg1lEpj2whMV5o8CYlx68RTLKTbItVJ-VH5XmlBpXFf-fC5ahocPQTelCtMgCacurcg5HQlWuPlfco8e1kNVkP8UeU6RYy08AkMpgQA">
            <a:extLst>
              <a:ext uri="{FF2B5EF4-FFF2-40B4-BE49-F238E27FC236}">
                <a16:creationId xmlns:a16="http://schemas.microsoft.com/office/drawing/2014/main" id="{FBB29EDB-458C-4255-89CE-322BC92B3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525" y="3390048"/>
            <a:ext cx="7305990" cy="306421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29C5C54-F291-4985-808C-BBE3B409AFC4}"/>
              </a:ext>
            </a:extLst>
          </p:cNvPr>
          <p:cNvSpPr/>
          <p:nvPr/>
        </p:nvSpPr>
        <p:spPr>
          <a:xfrm>
            <a:off x="4697433" y="1492663"/>
            <a:ext cx="828675" cy="5556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39F0BF3-156E-4D86-ABB0-C4053D6542BF}"/>
              </a:ext>
            </a:extLst>
          </p:cNvPr>
          <p:cNvSpPr/>
          <p:nvPr/>
        </p:nvSpPr>
        <p:spPr>
          <a:xfrm>
            <a:off x="9870936" y="3429000"/>
            <a:ext cx="828675" cy="5556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BFCBD2-39D1-45B3-97E2-A321501BEDED}"/>
              </a:ext>
            </a:extLst>
          </p:cNvPr>
          <p:cNvSpPr/>
          <p:nvPr/>
        </p:nvSpPr>
        <p:spPr>
          <a:xfrm>
            <a:off x="515076" y="4904792"/>
            <a:ext cx="1355542" cy="274880"/>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01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View of Mountain " title="View of Mountain ">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3" name="Freeform: Shape 12" descr="Mountain landscape">
            <a:extLst>
              <a:ext uri="{FF2B5EF4-FFF2-40B4-BE49-F238E27FC236}">
                <a16:creationId xmlns:a16="http://schemas.microsoft.com/office/drawing/2014/main" id="{C6C7DB9E-AAE0-492D-9636-97F97F7754BC}"/>
              </a:ext>
            </a:extLst>
          </p:cNvPr>
          <p:cNvSpPr/>
          <p:nvPr/>
        </p:nvSpPr>
        <p:spPr>
          <a:xfrm>
            <a:off x="0" y="695355"/>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rgbClr val="CC6600">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C6600"/>
              </a:solidFill>
            </a:endParaRPr>
          </a:p>
        </p:txBody>
      </p:sp>
      <p:sp>
        <p:nvSpPr>
          <p:cNvPr id="4" name="Title 3"/>
          <p:cNvSpPr>
            <a:spLocks noGrp="1"/>
          </p:cNvSpPr>
          <p:nvPr>
            <p:ph type="title"/>
          </p:nvPr>
        </p:nvSpPr>
        <p:spPr bwMode="blackGray">
          <a:xfrm>
            <a:off x="6644481" y="2641844"/>
            <a:ext cx="5714999" cy="1872028"/>
          </a:xfrm>
        </p:spPr>
        <p:txBody>
          <a:bodyPr/>
          <a:lstStyle/>
          <a:p>
            <a:r>
              <a:rPr lang="en-US" dirty="0"/>
              <a:t>OUR SOLUTION</a:t>
            </a: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6717322" y="4498257"/>
            <a:ext cx="5179403" cy="1500187"/>
          </a:xfrm>
        </p:spPr>
        <p:txBody>
          <a:bodyPr>
            <a:normAutofit/>
          </a:bodyPr>
          <a:lstStyle/>
          <a:p>
            <a:r>
              <a:rPr lang="en-US" dirty="0"/>
              <a:t>SOLVING THE PROBLEMS</a:t>
            </a:r>
          </a:p>
        </p:txBody>
      </p:sp>
      <p:pic>
        <p:nvPicPr>
          <p:cNvPr id="2" name="Picture 1">
            <a:extLst>
              <a:ext uri="{FF2B5EF4-FFF2-40B4-BE49-F238E27FC236}">
                <a16:creationId xmlns:a16="http://schemas.microsoft.com/office/drawing/2014/main" id="{555C33BF-5AF1-4D65-AA25-C70339765B45}"/>
              </a:ext>
            </a:extLst>
          </p:cNvPr>
          <p:cNvPicPr>
            <a:picLocks noChangeAspect="1"/>
          </p:cNvPicPr>
          <p:nvPr/>
        </p:nvPicPr>
        <p:blipFill>
          <a:blip r:embed="rId4"/>
          <a:stretch>
            <a:fillRect/>
          </a:stretch>
        </p:blipFill>
        <p:spPr>
          <a:xfrm>
            <a:off x="5440136" y="6240783"/>
            <a:ext cx="5981700" cy="506185"/>
          </a:xfrm>
          <a:prstGeom prst="rect">
            <a:avLst/>
          </a:prstGeom>
        </p:spPr>
      </p:pic>
    </p:spTree>
    <p:extLst>
      <p:ext uri="{BB962C8B-B14F-4D97-AF65-F5344CB8AC3E}">
        <p14:creationId xmlns:p14="http://schemas.microsoft.com/office/powerpoint/2010/main" val="269439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16</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OUR SOLUTION </a:t>
            </a:r>
            <a:r>
              <a:rPr lang="en-US" sz="2400" dirty="0"/>
              <a:t>–</a:t>
            </a:r>
            <a:r>
              <a:rPr lang="en-US" dirty="0"/>
              <a:t> </a:t>
            </a:r>
            <a:r>
              <a:rPr lang="en-US" sz="1800" dirty="0"/>
              <a:t>SOLVING THE PROBLEM</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sp>
        <p:nvSpPr>
          <p:cNvPr id="25" name="Text Placeholder 4">
            <a:extLst>
              <a:ext uri="{FF2B5EF4-FFF2-40B4-BE49-F238E27FC236}">
                <a16:creationId xmlns:a16="http://schemas.microsoft.com/office/drawing/2014/main" id="{F9771D63-489D-45A3-A8E0-C6879AC07884}"/>
              </a:ext>
            </a:extLst>
          </p:cNvPr>
          <p:cNvSpPr txBox="1">
            <a:spLocks/>
          </p:cNvSpPr>
          <p:nvPr/>
        </p:nvSpPr>
        <p:spPr>
          <a:xfrm>
            <a:off x="1036865" y="1014176"/>
            <a:ext cx="3081338" cy="168003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000" dirty="0"/>
              <a:t>Platform for </a:t>
            </a:r>
            <a:r>
              <a:rPr lang="en-SG" sz="2000" b="1" dirty="0"/>
              <a:t>communication</a:t>
            </a:r>
            <a:r>
              <a:rPr lang="en-SG" sz="2000" dirty="0"/>
              <a:t> and </a:t>
            </a:r>
            <a:r>
              <a:rPr lang="en-SG" sz="2000" b="1" dirty="0"/>
              <a:t>collaboration</a:t>
            </a:r>
            <a:r>
              <a:rPr lang="en-SG" sz="2000" dirty="0"/>
              <a:t> among admin, partners and users</a:t>
            </a:r>
            <a:endParaRPr lang="en-SG" sz="3600" b="1" dirty="0"/>
          </a:p>
        </p:txBody>
      </p:sp>
      <p:sp>
        <p:nvSpPr>
          <p:cNvPr id="6" name="Rectangle 5">
            <a:extLst>
              <a:ext uri="{FF2B5EF4-FFF2-40B4-BE49-F238E27FC236}">
                <a16:creationId xmlns:a16="http://schemas.microsoft.com/office/drawing/2014/main" id="{F1641CF8-F3B7-432E-93A3-D0ABEC5DC7BC}"/>
              </a:ext>
            </a:extLst>
          </p:cNvPr>
          <p:cNvSpPr/>
          <p:nvPr/>
        </p:nvSpPr>
        <p:spPr>
          <a:xfrm>
            <a:off x="5977217" y="3244334"/>
            <a:ext cx="237566" cy="369332"/>
          </a:xfrm>
          <a:prstGeom prst="rect">
            <a:avLst/>
          </a:prstGeom>
        </p:spPr>
        <p:txBody>
          <a:bodyPr wrap="none">
            <a:spAutoFit/>
          </a:bodyPr>
          <a:lstStyle/>
          <a:p>
            <a:r>
              <a:rPr lang="en-US" dirty="0"/>
              <a:t> </a:t>
            </a:r>
          </a:p>
        </p:txBody>
      </p:sp>
      <p:pic>
        <p:nvPicPr>
          <p:cNvPr id="14340" name="Picture 4" descr="Related image">
            <a:extLst>
              <a:ext uri="{FF2B5EF4-FFF2-40B4-BE49-F238E27FC236}">
                <a16:creationId xmlns:a16="http://schemas.microsoft.com/office/drawing/2014/main" id="{1559AA5A-D391-4DAB-A09F-9CB4C2BED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1964408"/>
            <a:ext cx="1924050" cy="19240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4">
            <a:extLst>
              <a:ext uri="{FF2B5EF4-FFF2-40B4-BE49-F238E27FC236}">
                <a16:creationId xmlns:a16="http://schemas.microsoft.com/office/drawing/2014/main" id="{E06C413B-F81B-412B-82D3-BF7ABF0F79C8}"/>
              </a:ext>
            </a:extLst>
          </p:cNvPr>
          <p:cNvSpPr txBox="1">
            <a:spLocks/>
          </p:cNvSpPr>
          <p:nvPr/>
        </p:nvSpPr>
        <p:spPr>
          <a:xfrm>
            <a:off x="4462737" y="3622274"/>
            <a:ext cx="3184753" cy="690009"/>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000" b="1" dirty="0"/>
              <a:t>CUSTOMISED </a:t>
            </a:r>
          </a:p>
          <a:p>
            <a:pPr marL="0" indent="0" algn="ctr">
              <a:buNone/>
            </a:pPr>
            <a:r>
              <a:rPr lang="en-SG" sz="2000" b="1" dirty="0"/>
              <a:t>WEB APPLICATION</a:t>
            </a:r>
          </a:p>
        </p:txBody>
      </p:sp>
      <p:sp>
        <p:nvSpPr>
          <p:cNvPr id="5" name="Arc 4">
            <a:extLst>
              <a:ext uri="{FF2B5EF4-FFF2-40B4-BE49-F238E27FC236}">
                <a16:creationId xmlns:a16="http://schemas.microsoft.com/office/drawing/2014/main" id="{A8BC768E-6A2A-4CEA-ADC7-FFEA729411D9}"/>
              </a:ext>
            </a:extLst>
          </p:cNvPr>
          <p:cNvSpPr/>
          <p:nvPr/>
        </p:nvSpPr>
        <p:spPr>
          <a:xfrm>
            <a:off x="3102429" y="1696653"/>
            <a:ext cx="2106386" cy="1216479"/>
          </a:xfrm>
          <a:prstGeom prst="arc">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F0E300D9-D50E-45B2-BE1D-50F2E4AA9ECF}"/>
              </a:ext>
            </a:extLst>
          </p:cNvPr>
          <p:cNvSpPr/>
          <p:nvPr/>
        </p:nvSpPr>
        <p:spPr>
          <a:xfrm rot="6298767">
            <a:off x="4099599" y="4415734"/>
            <a:ext cx="2700368" cy="1216479"/>
          </a:xfrm>
          <a:prstGeom prst="arc">
            <a:avLst>
              <a:gd name="adj1" fmla="val 13287186"/>
              <a:gd name="adj2" fmla="val 18826642"/>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 Placeholder 4">
            <a:extLst>
              <a:ext uri="{FF2B5EF4-FFF2-40B4-BE49-F238E27FC236}">
                <a16:creationId xmlns:a16="http://schemas.microsoft.com/office/drawing/2014/main" id="{55AC0998-93DD-4712-A869-5CAA3133069D}"/>
              </a:ext>
            </a:extLst>
          </p:cNvPr>
          <p:cNvSpPr txBox="1">
            <a:spLocks/>
          </p:cNvSpPr>
          <p:nvPr/>
        </p:nvSpPr>
        <p:spPr>
          <a:xfrm>
            <a:off x="8490880" y="3958657"/>
            <a:ext cx="3184754" cy="2356441"/>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000" dirty="0"/>
              <a:t>Content Management System (CMS) to promote </a:t>
            </a:r>
            <a:r>
              <a:rPr lang="en-SG" sz="2000" b="1" dirty="0"/>
              <a:t>one-to-one marketing </a:t>
            </a:r>
            <a:r>
              <a:rPr lang="en-SG" sz="2000" dirty="0"/>
              <a:t>for users based on information provided by users or gathered by the site</a:t>
            </a:r>
            <a:endParaRPr lang="en-SG" sz="4400" b="1" dirty="0"/>
          </a:p>
        </p:txBody>
      </p:sp>
      <p:sp>
        <p:nvSpPr>
          <p:cNvPr id="21" name="Arc 20">
            <a:extLst>
              <a:ext uri="{FF2B5EF4-FFF2-40B4-BE49-F238E27FC236}">
                <a16:creationId xmlns:a16="http://schemas.microsoft.com/office/drawing/2014/main" id="{77B08984-0B8E-4765-9037-C9EFCF904D82}"/>
              </a:ext>
            </a:extLst>
          </p:cNvPr>
          <p:cNvSpPr/>
          <p:nvPr/>
        </p:nvSpPr>
        <p:spPr>
          <a:xfrm rot="8584147">
            <a:off x="2903673" y="2810461"/>
            <a:ext cx="2700368" cy="1326116"/>
          </a:xfrm>
          <a:prstGeom prst="arc">
            <a:avLst>
              <a:gd name="adj1" fmla="val 14638395"/>
              <a:gd name="adj2" fmla="val 20934913"/>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 Placeholder 4">
            <a:extLst>
              <a:ext uri="{FF2B5EF4-FFF2-40B4-BE49-F238E27FC236}">
                <a16:creationId xmlns:a16="http://schemas.microsoft.com/office/drawing/2014/main" id="{3D8D32A0-014C-4547-9BF6-D9B97F47E044}"/>
              </a:ext>
            </a:extLst>
          </p:cNvPr>
          <p:cNvSpPr txBox="1">
            <a:spLocks/>
          </p:cNvSpPr>
          <p:nvPr/>
        </p:nvSpPr>
        <p:spPr>
          <a:xfrm>
            <a:off x="8203957" y="994088"/>
            <a:ext cx="3442294" cy="2356441"/>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000" dirty="0"/>
              <a:t>Easy modifications of recommended itineraries, offering a </a:t>
            </a:r>
            <a:r>
              <a:rPr lang="en-SG" sz="2000" b="1" dirty="0"/>
              <a:t>user friendly  interface for the admin</a:t>
            </a:r>
            <a:endParaRPr lang="en-SG" sz="5400" b="1" dirty="0"/>
          </a:p>
        </p:txBody>
      </p:sp>
      <p:sp>
        <p:nvSpPr>
          <p:cNvPr id="23" name="Text Placeholder 4">
            <a:extLst>
              <a:ext uri="{FF2B5EF4-FFF2-40B4-BE49-F238E27FC236}">
                <a16:creationId xmlns:a16="http://schemas.microsoft.com/office/drawing/2014/main" id="{3CDAA53D-1A77-4AEA-9AC4-AE8D11F1FF39}"/>
              </a:ext>
            </a:extLst>
          </p:cNvPr>
          <p:cNvSpPr txBox="1">
            <a:spLocks/>
          </p:cNvSpPr>
          <p:nvPr/>
        </p:nvSpPr>
        <p:spPr>
          <a:xfrm>
            <a:off x="4162182" y="5668924"/>
            <a:ext cx="3184754" cy="1399654"/>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000" b="1" dirty="0"/>
              <a:t>Tracking</a:t>
            </a:r>
            <a:r>
              <a:rPr lang="en-SG" sz="2000" dirty="0"/>
              <a:t> </a:t>
            </a:r>
            <a:r>
              <a:rPr lang="en-SG" sz="2000" b="1" dirty="0"/>
              <a:t>of application progress </a:t>
            </a:r>
            <a:r>
              <a:rPr lang="en-SG" sz="2000" dirty="0"/>
              <a:t>and </a:t>
            </a:r>
            <a:r>
              <a:rPr lang="en-SG" sz="2000" b="1" dirty="0"/>
              <a:t>transactions</a:t>
            </a:r>
            <a:endParaRPr lang="en-SG" sz="2800" b="1" dirty="0"/>
          </a:p>
        </p:txBody>
      </p:sp>
      <p:sp>
        <p:nvSpPr>
          <p:cNvPr id="24" name="Arc 23">
            <a:extLst>
              <a:ext uri="{FF2B5EF4-FFF2-40B4-BE49-F238E27FC236}">
                <a16:creationId xmlns:a16="http://schemas.microsoft.com/office/drawing/2014/main" id="{4A54A941-24D4-4550-A277-88FFC39FCE03}"/>
              </a:ext>
            </a:extLst>
          </p:cNvPr>
          <p:cNvSpPr/>
          <p:nvPr/>
        </p:nvSpPr>
        <p:spPr>
          <a:xfrm rot="19588684">
            <a:off x="6352019" y="2031156"/>
            <a:ext cx="2700368" cy="1326116"/>
          </a:xfrm>
          <a:prstGeom prst="arc">
            <a:avLst>
              <a:gd name="adj1" fmla="val 14638395"/>
              <a:gd name="adj2" fmla="val 20174854"/>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08B05789-D05C-42FB-BBD7-2A3A4C3E59C2}"/>
              </a:ext>
            </a:extLst>
          </p:cNvPr>
          <p:cNvSpPr/>
          <p:nvPr/>
        </p:nvSpPr>
        <p:spPr>
          <a:xfrm rot="1235233">
            <a:off x="6202042" y="3708905"/>
            <a:ext cx="2700368" cy="1326116"/>
          </a:xfrm>
          <a:prstGeom prst="arc">
            <a:avLst>
              <a:gd name="adj1" fmla="val 13517019"/>
              <a:gd name="adj2" fmla="val 20174854"/>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Text Placeholder 4">
            <a:extLst>
              <a:ext uri="{FF2B5EF4-FFF2-40B4-BE49-F238E27FC236}">
                <a16:creationId xmlns:a16="http://schemas.microsoft.com/office/drawing/2014/main" id="{412F88A2-27B1-4A59-9006-6E6189FDF505}"/>
              </a:ext>
            </a:extLst>
          </p:cNvPr>
          <p:cNvSpPr txBox="1">
            <a:spLocks/>
          </p:cNvSpPr>
          <p:nvPr/>
        </p:nvSpPr>
        <p:spPr>
          <a:xfrm>
            <a:off x="1113313" y="3992636"/>
            <a:ext cx="2325578" cy="861394"/>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000" b="1" dirty="0"/>
              <a:t>CRUD</a:t>
            </a:r>
            <a:r>
              <a:rPr lang="en-SG" sz="2000" dirty="0"/>
              <a:t> of users and admin accounts</a:t>
            </a:r>
            <a:endParaRPr lang="en-SG" sz="6600" b="1" dirty="0"/>
          </a:p>
        </p:txBody>
      </p:sp>
    </p:spTree>
    <p:extLst>
      <p:ext uri="{BB962C8B-B14F-4D97-AF65-F5344CB8AC3E}">
        <p14:creationId xmlns:p14="http://schemas.microsoft.com/office/powerpoint/2010/main" val="3971164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17</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OUR SOLUTION </a:t>
            </a:r>
            <a:r>
              <a:rPr lang="en-US" sz="2400" dirty="0"/>
              <a:t>–</a:t>
            </a:r>
            <a:r>
              <a:rPr lang="en-US" dirty="0"/>
              <a:t> </a:t>
            </a:r>
            <a:r>
              <a:rPr lang="en-US" sz="1800" dirty="0"/>
              <a:t>SOLVING THE PROBLEM</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sp>
        <p:nvSpPr>
          <p:cNvPr id="6" name="Rectangle 5">
            <a:extLst>
              <a:ext uri="{FF2B5EF4-FFF2-40B4-BE49-F238E27FC236}">
                <a16:creationId xmlns:a16="http://schemas.microsoft.com/office/drawing/2014/main" id="{F1641CF8-F3B7-432E-93A3-D0ABEC5DC7BC}"/>
              </a:ext>
            </a:extLst>
          </p:cNvPr>
          <p:cNvSpPr/>
          <p:nvPr/>
        </p:nvSpPr>
        <p:spPr>
          <a:xfrm>
            <a:off x="5977217" y="3244334"/>
            <a:ext cx="237566" cy="369332"/>
          </a:xfrm>
          <a:prstGeom prst="rect">
            <a:avLst/>
          </a:prstGeom>
        </p:spPr>
        <p:txBody>
          <a:bodyPr wrap="none">
            <a:spAutoFit/>
          </a:bodyPr>
          <a:lstStyle/>
          <a:p>
            <a:r>
              <a:rPr lang="en-US" dirty="0"/>
              <a:t> </a:t>
            </a:r>
          </a:p>
        </p:txBody>
      </p:sp>
      <p:pic>
        <p:nvPicPr>
          <p:cNvPr id="14340" name="Picture 4" descr="Related image">
            <a:extLst>
              <a:ext uri="{FF2B5EF4-FFF2-40B4-BE49-F238E27FC236}">
                <a16:creationId xmlns:a16="http://schemas.microsoft.com/office/drawing/2014/main" id="{1559AA5A-D391-4DAB-A09F-9CB4C2BED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413" y="712221"/>
            <a:ext cx="2308874" cy="23088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4">
            <a:extLst>
              <a:ext uri="{FF2B5EF4-FFF2-40B4-BE49-F238E27FC236}">
                <a16:creationId xmlns:a16="http://schemas.microsoft.com/office/drawing/2014/main" id="{E06C413B-F81B-412B-82D3-BF7ABF0F79C8}"/>
              </a:ext>
            </a:extLst>
          </p:cNvPr>
          <p:cNvSpPr txBox="1">
            <a:spLocks/>
          </p:cNvSpPr>
          <p:nvPr/>
        </p:nvSpPr>
        <p:spPr>
          <a:xfrm>
            <a:off x="6889942" y="2856045"/>
            <a:ext cx="4576273" cy="735797"/>
          </a:xfrm>
          <a:prstGeom prst="rect">
            <a:avLst/>
          </a:prstGeom>
        </p:spPr>
        <p:txBody>
          <a:bodyP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CUSTOMISED WEB APPLICATION</a:t>
            </a:r>
          </a:p>
        </p:txBody>
      </p:sp>
      <p:sp>
        <p:nvSpPr>
          <p:cNvPr id="17" name="Text Placeholder 4">
            <a:extLst>
              <a:ext uri="{FF2B5EF4-FFF2-40B4-BE49-F238E27FC236}">
                <a16:creationId xmlns:a16="http://schemas.microsoft.com/office/drawing/2014/main" id="{55AC0998-93DD-4712-A869-5CAA3133069D}"/>
              </a:ext>
            </a:extLst>
          </p:cNvPr>
          <p:cNvSpPr txBox="1">
            <a:spLocks/>
          </p:cNvSpPr>
          <p:nvPr/>
        </p:nvSpPr>
        <p:spPr>
          <a:xfrm>
            <a:off x="7132498" y="3569216"/>
            <a:ext cx="4576273" cy="4002801"/>
          </a:xfrm>
          <a:prstGeom prst="rect">
            <a:avLst/>
          </a:prstGeom>
        </p:spPr>
        <p:txBody>
          <a:bodyPr>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900" b="1" dirty="0"/>
              <a:t>Visual Appeal</a:t>
            </a:r>
            <a:r>
              <a:rPr lang="en-SG" sz="2900" dirty="0"/>
              <a:t> - Innovation to capture EPIC’s audience</a:t>
            </a:r>
          </a:p>
          <a:p>
            <a:pPr marL="0" indent="0">
              <a:buNone/>
            </a:pPr>
            <a:r>
              <a:rPr lang="en-SG" sz="2900" b="1" dirty="0"/>
              <a:t>Branding</a:t>
            </a:r>
            <a:r>
              <a:rPr lang="en-SG" sz="2900" dirty="0"/>
              <a:t> - Readable content, Higher conversions</a:t>
            </a:r>
          </a:p>
          <a:p>
            <a:pPr marL="0" indent="0">
              <a:buNone/>
            </a:pPr>
            <a:r>
              <a:rPr lang="en-SG" sz="2900" b="1" dirty="0"/>
              <a:t>Flexibility</a:t>
            </a:r>
            <a:r>
              <a:rPr lang="en-SG" sz="2900" dirty="0"/>
              <a:t> - Able to scale with the business</a:t>
            </a:r>
          </a:p>
          <a:p>
            <a:pPr marL="0" indent="0">
              <a:buNone/>
            </a:pPr>
            <a:r>
              <a:rPr lang="en-SG" sz="2900" b="1" dirty="0"/>
              <a:t>Improved Customization</a:t>
            </a:r>
            <a:r>
              <a:rPr lang="en-SG" sz="2900" dirty="0"/>
              <a:t> - Customizing website on an ongoing basis </a:t>
            </a:r>
          </a:p>
          <a:p>
            <a:pPr marL="0" indent="0">
              <a:buNone/>
            </a:pPr>
            <a:br>
              <a:rPr lang="en-SG" sz="2000" dirty="0"/>
            </a:br>
            <a:endParaRPr lang="en-SG" sz="4400" b="1" dirty="0"/>
          </a:p>
        </p:txBody>
      </p:sp>
      <p:sp>
        <p:nvSpPr>
          <p:cNvPr id="27" name="Text Placeholder 4">
            <a:extLst>
              <a:ext uri="{FF2B5EF4-FFF2-40B4-BE49-F238E27FC236}">
                <a16:creationId xmlns:a16="http://schemas.microsoft.com/office/drawing/2014/main" id="{412F88A2-27B1-4A59-9006-6E6189FDF505}"/>
              </a:ext>
            </a:extLst>
          </p:cNvPr>
          <p:cNvSpPr txBox="1">
            <a:spLocks/>
          </p:cNvSpPr>
          <p:nvPr/>
        </p:nvSpPr>
        <p:spPr>
          <a:xfrm>
            <a:off x="1137920" y="3421774"/>
            <a:ext cx="3388348" cy="3183133"/>
          </a:xfrm>
          <a:prstGeom prst="rect">
            <a:avLst/>
          </a:prstGeom>
        </p:spPr>
        <p:txBody>
          <a:bodyPr>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000" b="1" dirty="0"/>
              <a:t>PROBLEMS:</a:t>
            </a:r>
          </a:p>
          <a:p>
            <a:pPr marL="0" indent="0">
              <a:buNone/>
            </a:pPr>
            <a:r>
              <a:rPr lang="en-SG" sz="2000" b="1" dirty="0"/>
              <a:t>Only able to display static information </a:t>
            </a:r>
            <a:r>
              <a:rPr lang="en-SG" sz="2000" dirty="0"/>
              <a:t>as EPIC do not have the IT expertise to take in non-static information</a:t>
            </a:r>
          </a:p>
          <a:p>
            <a:pPr marL="0" indent="0">
              <a:buNone/>
            </a:pPr>
            <a:r>
              <a:rPr lang="en-SG" sz="2000" b="1" dirty="0"/>
              <a:t>Unable to have customised functions </a:t>
            </a:r>
            <a:r>
              <a:rPr lang="en-SG" sz="2000" dirty="0"/>
              <a:t>to suit the business needs  </a:t>
            </a:r>
            <a:endParaRPr lang="en-SG" sz="6600" dirty="0"/>
          </a:p>
        </p:txBody>
      </p:sp>
      <p:pic>
        <p:nvPicPr>
          <p:cNvPr id="15362" name="Picture 2" descr="https://lh4.googleusercontent.com/SnAY_WLESxiWNDIShn4nqbEPI5CoAaSBK3-ADoem9Vd-9RxVkjJqnE2DKCsuKqnZHT1n7Uh4XF7JE0OUEQAn_lLPyJYMMCQMIJYpLb5ddQnZa1_2QSIkkHOgWEcjvpoSWFkxdM6cCuj30Y4Fpg">
            <a:extLst>
              <a:ext uri="{FF2B5EF4-FFF2-40B4-BE49-F238E27FC236}">
                <a16:creationId xmlns:a16="http://schemas.microsoft.com/office/drawing/2014/main" id="{5A7AF47C-1432-472B-8304-4390994043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65"/>
          <a:stretch/>
        </p:blipFill>
        <p:spPr bwMode="auto">
          <a:xfrm>
            <a:off x="1156615" y="985558"/>
            <a:ext cx="2831428" cy="23649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lh3.googleusercontent.com/ecAuNrXxTesMxOLGUf2rJRUfcoBvi5dsyCQBcNK2dN2FyQ523lQkxkpDTHEPELL09jpP18ZP0GFs_TI6lv_inVJqBhyBW_931x3-rtcSp-JUTs5ot5EIBSzltKkjLJEKBsyWeNqoC5k">
            <a:extLst>
              <a:ext uri="{FF2B5EF4-FFF2-40B4-BE49-F238E27FC236}">
                <a16:creationId xmlns:a16="http://schemas.microsoft.com/office/drawing/2014/main" id="{86111E33-6477-4158-97E1-4255321F8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569" y="2262465"/>
            <a:ext cx="2533884" cy="32531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lh3.googleusercontent.com/ecAuNrXxTesMxOLGUf2rJRUfcoBvi5dsyCQBcNK2dN2FyQ523lQkxkpDTHEPELL09jpP18ZP0GFs_TI6lv_inVJqBhyBW_931x3-rtcSp-JUTs5ot5EIBSzltKkjLJEKBsyWeNqoC5k">
            <a:extLst>
              <a:ext uri="{FF2B5EF4-FFF2-40B4-BE49-F238E27FC236}">
                <a16:creationId xmlns:a16="http://schemas.microsoft.com/office/drawing/2014/main" id="{F3751482-8354-45FF-A952-B34DF81C6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888" y="2262465"/>
            <a:ext cx="2533884" cy="325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5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18</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VALUE PROPOSITION </a:t>
            </a:r>
            <a:r>
              <a:rPr lang="en-US" sz="2400" dirty="0"/>
              <a:t>–</a:t>
            </a:r>
            <a:r>
              <a:rPr lang="en-US" dirty="0"/>
              <a:t> </a:t>
            </a:r>
            <a:r>
              <a:rPr lang="en-US" sz="1800" dirty="0"/>
              <a:t>KNOWING WHERE WE STAND</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sp>
        <p:nvSpPr>
          <p:cNvPr id="6" name="Rectangle 5">
            <a:extLst>
              <a:ext uri="{FF2B5EF4-FFF2-40B4-BE49-F238E27FC236}">
                <a16:creationId xmlns:a16="http://schemas.microsoft.com/office/drawing/2014/main" id="{F1641CF8-F3B7-432E-93A3-D0ABEC5DC7BC}"/>
              </a:ext>
            </a:extLst>
          </p:cNvPr>
          <p:cNvSpPr/>
          <p:nvPr/>
        </p:nvSpPr>
        <p:spPr>
          <a:xfrm>
            <a:off x="5977217" y="3244334"/>
            <a:ext cx="237566" cy="369332"/>
          </a:xfrm>
          <a:prstGeom prst="rect">
            <a:avLst/>
          </a:prstGeom>
        </p:spPr>
        <p:txBody>
          <a:bodyPr wrap="none">
            <a:spAutoFit/>
          </a:bodyPr>
          <a:lstStyle/>
          <a:p>
            <a:r>
              <a:rPr lang="en-US" dirty="0"/>
              <a:t> </a:t>
            </a:r>
          </a:p>
        </p:txBody>
      </p:sp>
      <p:pic>
        <p:nvPicPr>
          <p:cNvPr id="16390" name="Picture 6" descr="https://lh4.googleusercontent.com/IWUrYMyOt1qJV8tyai91dsgUjK2B2Gyv-SEgRDSDooPsTGBDpVPmkRzzUd5tpgu0ptCfyEhw-cNnOXqeA3yLdA9tsLy0qlqcbfEe2nMwxQAbuMU_p8Kjl8mAdipYjfBCflN3R4xQn-SSeKJlBg">
            <a:extLst>
              <a:ext uri="{FF2B5EF4-FFF2-40B4-BE49-F238E27FC236}">
                <a16:creationId xmlns:a16="http://schemas.microsoft.com/office/drawing/2014/main" id="{43616CA0-BB82-4380-9CDE-8CB3A7BE3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558" y="4380441"/>
            <a:ext cx="1366375" cy="1366375"/>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s://lh6.googleusercontent.com/rFvBV3CyAxcdp07uO5nBlr8C33_PwHrvKdpxpaq4DqzoB1ZE85PrcivK1sprexpGIEfAJ6ZTNFWBhKAoNGnhhN9SfwFmyMzHjmvyfPATkcYh7TSK8qTzdBJ-gTtedC9IadMY17DusoIAVEdwEA">
            <a:extLst>
              <a:ext uri="{FF2B5EF4-FFF2-40B4-BE49-F238E27FC236}">
                <a16:creationId xmlns:a16="http://schemas.microsoft.com/office/drawing/2014/main" id="{7CB234EC-7E1C-44E5-B406-23CA5FFEC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53" y="1801731"/>
            <a:ext cx="1366375" cy="13663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
            <a:extLst>
              <a:ext uri="{FF2B5EF4-FFF2-40B4-BE49-F238E27FC236}">
                <a16:creationId xmlns:a16="http://schemas.microsoft.com/office/drawing/2014/main" id="{CC2E6D7D-71DB-4052-A1D4-E0A84A004239}"/>
              </a:ext>
            </a:extLst>
          </p:cNvPr>
          <p:cNvSpPr txBox="1">
            <a:spLocks/>
          </p:cNvSpPr>
          <p:nvPr/>
        </p:nvSpPr>
        <p:spPr>
          <a:xfrm>
            <a:off x="2495497" y="1242728"/>
            <a:ext cx="4576273" cy="735797"/>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POWER OF COLLABORATION</a:t>
            </a:r>
          </a:p>
        </p:txBody>
      </p:sp>
      <p:sp>
        <p:nvSpPr>
          <p:cNvPr id="19" name="Text Placeholder 4">
            <a:extLst>
              <a:ext uri="{FF2B5EF4-FFF2-40B4-BE49-F238E27FC236}">
                <a16:creationId xmlns:a16="http://schemas.microsoft.com/office/drawing/2014/main" id="{154482D5-E0FC-4A9A-8E1D-AC36F889E350}"/>
              </a:ext>
            </a:extLst>
          </p:cNvPr>
          <p:cNvSpPr txBox="1">
            <a:spLocks/>
          </p:cNvSpPr>
          <p:nvPr/>
        </p:nvSpPr>
        <p:spPr>
          <a:xfrm>
            <a:off x="6134118" y="3835685"/>
            <a:ext cx="5734762" cy="735797"/>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POWER OF LEARNING EXPERIENCES</a:t>
            </a:r>
          </a:p>
        </p:txBody>
      </p:sp>
      <p:sp>
        <p:nvSpPr>
          <p:cNvPr id="20" name="Text Placeholder 4">
            <a:extLst>
              <a:ext uri="{FF2B5EF4-FFF2-40B4-BE49-F238E27FC236}">
                <a16:creationId xmlns:a16="http://schemas.microsoft.com/office/drawing/2014/main" id="{6ECA413B-02BE-45F2-9DE1-11DBDA8B515C}"/>
              </a:ext>
            </a:extLst>
          </p:cNvPr>
          <p:cNvSpPr txBox="1">
            <a:spLocks/>
          </p:cNvSpPr>
          <p:nvPr/>
        </p:nvSpPr>
        <p:spPr>
          <a:xfrm>
            <a:off x="6189462" y="4380441"/>
            <a:ext cx="5062245" cy="3554586"/>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000" dirty="0"/>
              <a:t>Just like Anywhr and Flying Chalks, we provide our administrators with an interactive platform to easily add and make amendments to a study trip/internships to maximise learning for the participants.</a:t>
            </a:r>
            <a:br>
              <a:rPr lang="en-SG" sz="2000" dirty="0"/>
            </a:br>
            <a:endParaRPr lang="en-SG" sz="4400" b="1" dirty="0"/>
          </a:p>
        </p:txBody>
      </p:sp>
      <p:sp>
        <p:nvSpPr>
          <p:cNvPr id="21" name="Text Placeholder 4">
            <a:extLst>
              <a:ext uri="{FF2B5EF4-FFF2-40B4-BE49-F238E27FC236}">
                <a16:creationId xmlns:a16="http://schemas.microsoft.com/office/drawing/2014/main" id="{CA8B9C7C-1D5A-4BF3-8E1E-D61F4931A9A7}"/>
              </a:ext>
            </a:extLst>
          </p:cNvPr>
          <p:cNvSpPr txBox="1">
            <a:spLocks/>
          </p:cNvSpPr>
          <p:nvPr/>
        </p:nvSpPr>
        <p:spPr>
          <a:xfrm>
            <a:off x="2495497" y="1780220"/>
            <a:ext cx="4715794" cy="2775773"/>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000" dirty="0"/>
              <a:t>No specific platform exists in the market today that provide admin with a collaborative platform to connect with both the users and also the service partners. </a:t>
            </a:r>
            <a:br>
              <a:rPr lang="en-SG" sz="2000" dirty="0"/>
            </a:br>
            <a:endParaRPr lang="en-SG" sz="4400" b="1" dirty="0"/>
          </a:p>
        </p:txBody>
      </p:sp>
    </p:spTree>
    <p:extLst>
      <p:ext uri="{BB962C8B-B14F-4D97-AF65-F5344CB8AC3E}">
        <p14:creationId xmlns:p14="http://schemas.microsoft.com/office/powerpoint/2010/main" val="42803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View of Mountain " title="View of Mountain ">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3" name="Freeform: Shape 12" descr="Mountain landscape">
            <a:extLst>
              <a:ext uri="{FF2B5EF4-FFF2-40B4-BE49-F238E27FC236}">
                <a16:creationId xmlns:a16="http://schemas.microsoft.com/office/drawing/2014/main" id="{C6C7DB9E-AAE0-492D-9636-97F97F7754BC}"/>
              </a:ext>
            </a:extLst>
          </p:cNvPr>
          <p:cNvSpPr/>
          <p:nvPr/>
        </p:nvSpPr>
        <p:spPr>
          <a:xfrm>
            <a:off x="0" y="695355"/>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rgbClr val="CC6600">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C6600"/>
              </a:solidFill>
            </a:endParaRPr>
          </a:p>
        </p:txBody>
      </p:sp>
      <p:sp>
        <p:nvSpPr>
          <p:cNvPr id="4" name="Title 3"/>
          <p:cNvSpPr>
            <a:spLocks noGrp="1"/>
          </p:cNvSpPr>
          <p:nvPr>
            <p:ph type="title"/>
          </p:nvPr>
        </p:nvSpPr>
        <p:spPr bwMode="blackGray">
          <a:xfrm>
            <a:off x="6644481" y="2641844"/>
            <a:ext cx="5714999" cy="1872028"/>
          </a:xfrm>
        </p:spPr>
        <p:txBody>
          <a:bodyPr/>
          <a:lstStyle/>
          <a:p>
            <a:r>
              <a:rPr lang="en-US" dirty="0"/>
              <a:t>APPLICATION ARCHITECTURE</a:t>
            </a: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6717322" y="4498257"/>
            <a:ext cx="5179403" cy="1500187"/>
          </a:xfrm>
        </p:spPr>
        <p:txBody>
          <a:bodyPr>
            <a:normAutofit/>
          </a:bodyPr>
          <a:lstStyle/>
          <a:p>
            <a:r>
              <a:rPr lang="en-US" dirty="0"/>
              <a:t>UNDERSTANDING THE SYSTEM</a:t>
            </a:r>
          </a:p>
        </p:txBody>
      </p:sp>
      <p:pic>
        <p:nvPicPr>
          <p:cNvPr id="2" name="Picture 1">
            <a:extLst>
              <a:ext uri="{FF2B5EF4-FFF2-40B4-BE49-F238E27FC236}">
                <a16:creationId xmlns:a16="http://schemas.microsoft.com/office/drawing/2014/main" id="{555C33BF-5AF1-4D65-AA25-C70339765B45}"/>
              </a:ext>
            </a:extLst>
          </p:cNvPr>
          <p:cNvPicPr>
            <a:picLocks noChangeAspect="1"/>
          </p:cNvPicPr>
          <p:nvPr/>
        </p:nvPicPr>
        <p:blipFill>
          <a:blip r:embed="rId4"/>
          <a:stretch>
            <a:fillRect/>
          </a:stretch>
        </p:blipFill>
        <p:spPr>
          <a:xfrm>
            <a:off x="5440136" y="6240783"/>
            <a:ext cx="5981700" cy="506185"/>
          </a:xfrm>
          <a:prstGeom prst="rect">
            <a:avLst/>
          </a:prstGeom>
        </p:spPr>
      </p:pic>
    </p:spTree>
    <p:extLst>
      <p:ext uri="{BB962C8B-B14F-4D97-AF65-F5344CB8AC3E}">
        <p14:creationId xmlns:p14="http://schemas.microsoft.com/office/powerpoint/2010/main" val="110205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7000"/>
            <a:lum/>
          </a:blip>
          <a:srcRect/>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6609997" y="228718"/>
            <a:ext cx="4630127" cy="787282"/>
          </a:xfrm>
        </p:spPr>
        <p:txBody>
          <a:bodyPr/>
          <a:lstStyle/>
          <a:p>
            <a:r>
              <a:rPr lang="en-US" sz="4800" dirty="0"/>
              <a:t>CONTENTS</a:t>
            </a:r>
          </a:p>
        </p:txBody>
      </p:sp>
      <p:pic>
        <p:nvPicPr>
          <p:cNvPr id="8" name="Picture Placeholder 7">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a:blip r:embed="rId4"/>
          <a:stretch>
            <a:fillRect/>
          </a:stretch>
        </p:blipFill>
        <p:spPr>
          <a:xfrm>
            <a:off x="0" y="1453901"/>
            <a:ext cx="5913439" cy="3950199"/>
          </a:xfrm>
        </p:spPr>
      </p:pic>
      <p:pic>
        <p:nvPicPr>
          <p:cNvPr id="2" name="Picture 1">
            <a:extLst>
              <a:ext uri="{FF2B5EF4-FFF2-40B4-BE49-F238E27FC236}">
                <a16:creationId xmlns:a16="http://schemas.microsoft.com/office/drawing/2014/main" id="{8B92604B-DAB7-4A17-A5EF-CF147FD72344}"/>
              </a:ext>
            </a:extLst>
          </p:cNvPr>
          <p:cNvPicPr>
            <a:picLocks noChangeAspect="1"/>
          </p:cNvPicPr>
          <p:nvPr/>
        </p:nvPicPr>
        <p:blipFill>
          <a:blip r:embed="rId5"/>
          <a:stretch>
            <a:fillRect/>
          </a:stretch>
        </p:blipFill>
        <p:spPr>
          <a:xfrm>
            <a:off x="6019190" y="2851010"/>
            <a:ext cx="5981700" cy="1828800"/>
          </a:xfrm>
          <a:prstGeom prst="rect">
            <a:avLst/>
          </a:prstGeom>
        </p:spPr>
      </p:pic>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6694976" y="1162957"/>
            <a:ext cx="5086088" cy="5311322"/>
          </a:xfrm>
        </p:spPr>
        <p:txBody>
          <a:bodyPr>
            <a:normAutofit/>
          </a:bodyPr>
          <a:lstStyle/>
          <a:p>
            <a:pPr marL="457200" indent="-457200">
              <a:buAutoNum type="arabicPeriod"/>
            </a:pPr>
            <a:r>
              <a:rPr lang="en-US" dirty="0"/>
              <a:t>Our Team and Stakeholders</a:t>
            </a:r>
          </a:p>
          <a:p>
            <a:pPr marL="457200" indent="-457200">
              <a:buAutoNum type="arabicPeriod"/>
            </a:pPr>
            <a:r>
              <a:rPr lang="en-US" dirty="0"/>
              <a:t>Value of Project</a:t>
            </a:r>
          </a:p>
          <a:p>
            <a:pPr marL="457200" indent="-457200">
              <a:buAutoNum type="arabicPeriod"/>
            </a:pPr>
            <a:r>
              <a:rPr lang="en-US" dirty="0"/>
              <a:t>Our Solution</a:t>
            </a:r>
          </a:p>
          <a:p>
            <a:pPr marL="457200" indent="-457200">
              <a:buFont typeface="Arial" panose="020B0604020202020204" pitchFamily="34" charset="0"/>
              <a:buAutoNum type="arabicPeriod"/>
            </a:pPr>
            <a:r>
              <a:rPr lang="en-US" dirty="0"/>
              <a:t>Application Architecture</a:t>
            </a:r>
          </a:p>
          <a:p>
            <a:pPr marL="457200" indent="-457200">
              <a:buAutoNum type="arabicPeriod"/>
            </a:pPr>
            <a:r>
              <a:rPr lang="en-US" dirty="0"/>
              <a:t>Project Demo</a:t>
            </a:r>
          </a:p>
          <a:p>
            <a:pPr marL="457200" indent="-457200">
              <a:buAutoNum type="arabicPeriod"/>
            </a:pPr>
            <a:r>
              <a:rPr lang="en-US" dirty="0"/>
              <a:t>Project Management</a:t>
            </a:r>
          </a:p>
          <a:p>
            <a:pPr marL="457200" indent="-457200">
              <a:buAutoNum type="arabicPeriod"/>
            </a:pPr>
            <a:r>
              <a:rPr lang="en-US" dirty="0"/>
              <a:t>Reflections</a:t>
            </a:r>
          </a:p>
        </p:txBody>
      </p:sp>
    </p:spTree>
    <p:extLst>
      <p:ext uri="{BB962C8B-B14F-4D97-AF65-F5344CB8AC3E}">
        <p14:creationId xmlns:p14="http://schemas.microsoft.com/office/powerpoint/2010/main" val="517853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3"/>
          <a:stretch>
            <a:fillRect/>
          </a:stretch>
        </p:blipFill>
        <p:spPr>
          <a:xfrm>
            <a:off x="6210300" y="6207019"/>
            <a:ext cx="5981700" cy="506186"/>
          </a:xfrm>
          <a:prstGeom prst="rect">
            <a:avLst/>
          </a:prstGeom>
        </p:spPr>
      </p:pic>
      <p:sp>
        <p:nvSpPr>
          <p:cNvPr id="37" name="Title 3">
            <a:extLst>
              <a:ext uri="{FF2B5EF4-FFF2-40B4-BE49-F238E27FC236}">
                <a16:creationId xmlns:a16="http://schemas.microsoft.com/office/drawing/2014/main" id="{10085978-E71F-4D6F-BCB1-9A422D27E585}"/>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TECHNOLOGIES USED </a:t>
            </a:r>
            <a:r>
              <a:rPr lang="en-US" sz="2400" dirty="0"/>
              <a:t>–</a:t>
            </a:r>
            <a:r>
              <a:rPr lang="en-US" dirty="0"/>
              <a:t> </a:t>
            </a:r>
            <a:r>
              <a:rPr lang="en-US" sz="1800" dirty="0"/>
              <a:t>UNDERSTANDING THE SYSTEM</a:t>
            </a:r>
            <a:endParaRPr lang="en-US" dirty="0"/>
          </a:p>
        </p:txBody>
      </p:sp>
      <p:pic>
        <p:nvPicPr>
          <p:cNvPr id="40" name="Picture 2" descr="https://lh6.googleusercontent.com/LsnXTZdIZrQnVcDHMZiRTb9gGsCXckzs92FErJmkJTl88CrMfsk3XQusOzNHqGRCm_fLu2ZUQigNPuKVnXbi4CAA6sC0I-hFE02UGHUwSdrNHvQfeAzeZEdImy4grs9d9rYOxIkxihtKAWkVnw">
            <a:extLst>
              <a:ext uri="{FF2B5EF4-FFF2-40B4-BE49-F238E27FC236}">
                <a16:creationId xmlns:a16="http://schemas.microsoft.com/office/drawing/2014/main" id="{55966EEB-D2A9-4214-95BE-FF47ACAD6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380" y="3974593"/>
            <a:ext cx="953861" cy="174383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https://lh6.googleusercontent.com/vlPefeu41OJtyS1sRxBcwmZwZ4ml_pCjjycIwkWS9DsB8be2Gt9GvG19fnBEgIgtvEQt4hivXzsD7N2sAKtHNOKXnZxC2DSJjkyyTmxvjnCazi4oX81yBx5_qgevBAmlSPNlArLlGoOXxzUcRg">
            <a:extLst>
              <a:ext uri="{FF2B5EF4-FFF2-40B4-BE49-F238E27FC236}">
                <a16:creationId xmlns:a16="http://schemas.microsoft.com/office/drawing/2014/main" id="{9CC741DB-177B-46F1-AFC6-AF6CAB969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553" y="1392640"/>
            <a:ext cx="1190452" cy="11904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6" descr="https://lh5.googleusercontent.com/Fy9eJgNnCMg_nNcKfFJyCX_gsApf1BpydfW0vfmmQ6KZsWmibDp2DRpj9_I_EPA-xMu0fypW9-7H2BhwGC-lay3z17xHNV191Fjp88jKP1HD_YTnILG2Ho6NoC-m9Jve8wR-UasyGGP_UKb77A">
            <a:extLst>
              <a:ext uri="{FF2B5EF4-FFF2-40B4-BE49-F238E27FC236}">
                <a16:creationId xmlns:a16="http://schemas.microsoft.com/office/drawing/2014/main" id="{EBB75637-B1FC-4321-9C2F-AF93F484B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7757" y="1410617"/>
            <a:ext cx="1409225" cy="117247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0" descr="https://lh4.googleusercontent.com/_2csT473ihh6Pk-vw1htbr_b4NBrTMqhF_e_FqS6gLxDa02GmfGpTeE_JXkE_Cxh4T667DIVAmV6bnbsnDReXNmPDRLLJn0jBD_PLzfnjRUt-FALFUCQlg-ISon_gFZ0pfmtEbQmr-grZdT1OA">
            <a:extLst>
              <a:ext uri="{FF2B5EF4-FFF2-40B4-BE49-F238E27FC236}">
                <a16:creationId xmlns:a16="http://schemas.microsoft.com/office/drawing/2014/main" id="{694BDB18-92AA-4A80-8988-44491E0A8A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1131" y="3363097"/>
            <a:ext cx="2301732" cy="11873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Related image">
            <a:extLst>
              <a:ext uri="{FF2B5EF4-FFF2-40B4-BE49-F238E27FC236}">
                <a16:creationId xmlns:a16="http://schemas.microsoft.com/office/drawing/2014/main" id="{42BBDD0C-110A-4C8B-85EA-E44975A0D4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5057" y="1347475"/>
            <a:ext cx="1704336" cy="104124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a:extLst>
              <a:ext uri="{FF2B5EF4-FFF2-40B4-BE49-F238E27FC236}">
                <a16:creationId xmlns:a16="http://schemas.microsoft.com/office/drawing/2014/main" id="{67E74FD8-EE06-4F34-89BF-290768176544}"/>
              </a:ext>
            </a:extLst>
          </p:cNvPr>
          <p:cNvCxnSpPr>
            <a:cxnSpLocks/>
          </p:cNvCxnSpPr>
          <p:nvPr/>
        </p:nvCxnSpPr>
        <p:spPr>
          <a:xfrm>
            <a:off x="7326263" y="861074"/>
            <a:ext cx="0" cy="2069905"/>
          </a:xfrm>
          <a:prstGeom prst="line">
            <a:avLst/>
          </a:prstGeom>
        </p:spPr>
        <p:style>
          <a:lnRef idx="1">
            <a:schemeClr val="dk1"/>
          </a:lnRef>
          <a:fillRef idx="0">
            <a:schemeClr val="dk1"/>
          </a:fillRef>
          <a:effectRef idx="0">
            <a:schemeClr val="dk1"/>
          </a:effectRef>
          <a:fontRef idx="minor">
            <a:schemeClr val="tx1"/>
          </a:fontRef>
        </p:style>
      </p:cxnSp>
      <p:sp>
        <p:nvSpPr>
          <p:cNvPr id="51" name="Text Placeholder 4">
            <a:extLst>
              <a:ext uri="{FF2B5EF4-FFF2-40B4-BE49-F238E27FC236}">
                <a16:creationId xmlns:a16="http://schemas.microsoft.com/office/drawing/2014/main" id="{CF29BC66-43F4-4AD4-93C6-38C893C24D04}"/>
              </a:ext>
            </a:extLst>
          </p:cNvPr>
          <p:cNvSpPr txBox="1">
            <a:spLocks/>
          </p:cNvSpPr>
          <p:nvPr/>
        </p:nvSpPr>
        <p:spPr>
          <a:xfrm>
            <a:off x="476386" y="757530"/>
            <a:ext cx="1960282" cy="735797"/>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CLIENT SIDE</a:t>
            </a:r>
          </a:p>
        </p:txBody>
      </p:sp>
      <p:pic>
        <p:nvPicPr>
          <p:cNvPr id="52" name="Picture 2" descr="Image result for firefox icon png">
            <a:extLst>
              <a:ext uri="{FF2B5EF4-FFF2-40B4-BE49-F238E27FC236}">
                <a16:creationId xmlns:a16="http://schemas.microsoft.com/office/drawing/2014/main" id="{48024AEF-24F3-4A74-900D-273815564F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5333" y="1345637"/>
            <a:ext cx="1008464" cy="10412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Image result for chrome icon png">
            <a:extLst>
              <a:ext uri="{FF2B5EF4-FFF2-40B4-BE49-F238E27FC236}">
                <a16:creationId xmlns:a16="http://schemas.microsoft.com/office/drawing/2014/main" id="{B83BBE63-4308-4D1C-A536-3DD00F703E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902" y="1345637"/>
            <a:ext cx="1157961" cy="1157961"/>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4">
            <a:extLst>
              <a:ext uri="{FF2B5EF4-FFF2-40B4-BE49-F238E27FC236}">
                <a16:creationId xmlns:a16="http://schemas.microsoft.com/office/drawing/2014/main" id="{993AA6C5-0750-4A7E-AD35-BCF9FAFA96D8}"/>
              </a:ext>
            </a:extLst>
          </p:cNvPr>
          <p:cNvSpPr txBox="1">
            <a:spLocks/>
          </p:cNvSpPr>
          <p:nvPr/>
        </p:nvSpPr>
        <p:spPr>
          <a:xfrm>
            <a:off x="454191" y="2798252"/>
            <a:ext cx="2501279" cy="735797"/>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DEVELOPMENT LANGUAGE</a:t>
            </a:r>
          </a:p>
        </p:txBody>
      </p:sp>
      <p:sp>
        <p:nvSpPr>
          <p:cNvPr id="55" name="Text Placeholder 4">
            <a:extLst>
              <a:ext uri="{FF2B5EF4-FFF2-40B4-BE49-F238E27FC236}">
                <a16:creationId xmlns:a16="http://schemas.microsoft.com/office/drawing/2014/main" id="{C373D13F-E677-451E-983E-268D246B562E}"/>
              </a:ext>
            </a:extLst>
          </p:cNvPr>
          <p:cNvSpPr txBox="1">
            <a:spLocks/>
          </p:cNvSpPr>
          <p:nvPr/>
        </p:nvSpPr>
        <p:spPr>
          <a:xfrm>
            <a:off x="7391301" y="763679"/>
            <a:ext cx="1960282" cy="735797"/>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SERVER SIDE</a:t>
            </a:r>
          </a:p>
        </p:txBody>
      </p:sp>
      <p:pic>
        <p:nvPicPr>
          <p:cNvPr id="56" name="Picture 6" descr="Image result for APACHE TOMCAT ICON PNG">
            <a:extLst>
              <a:ext uri="{FF2B5EF4-FFF2-40B4-BE49-F238E27FC236}">
                <a16:creationId xmlns:a16="http://schemas.microsoft.com/office/drawing/2014/main" id="{D1BD6D44-B3F0-481E-9AAE-29C29402AA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5803" y="612423"/>
            <a:ext cx="2633185" cy="263318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Image result for WAMP ICON PNG">
            <a:extLst>
              <a:ext uri="{FF2B5EF4-FFF2-40B4-BE49-F238E27FC236}">
                <a16:creationId xmlns:a16="http://schemas.microsoft.com/office/drawing/2014/main" id="{AA1E0CFE-8653-4B10-8896-0D5059F8F7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55732" y="1692475"/>
            <a:ext cx="775386" cy="77258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Image result for amazon web services icon png">
            <a:extLst>
              <a:ext uri="{FF2B5EF4-FFF2-40B4-BE49-F238E27FC236}">
                <a16:creationId xmlns:a16="http://schemas.microsoft.com/office/drawing/2014/main" id="{C8634D14-1D44-4021-AD2D-273788FB2B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60784" y="1688466"/>
            <a:ext cx="1899234" cy="71419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3D5F54D2-D545-4C5C-AFDD-CB6B23D1F23E}"/>
              </a:ext>
            </a:extLst>
          </p:cNvPr>
          <p:cNvCxnSpPr>
            <a:cxnSpLocks/>
          </p:cNvCxnSpPr>
          <p:nvPr/>
        </p:nvCxnSpPr>
        <p:spPr>
          <a:xfrm>
            <a:off x="2939142" y="2929944"/>
            <a:ext cx="0" cy="3532890"/>
          </a:xfrm>
          <a:prstGeom prst="line">
            <a:avLst/>
          </a:prstGeom>
        </p:spPr>
        <p:style>
          <a:lnRef idx="1">
            <a:schemeClr val="dk1"/>
          </a:lnRef>
          <a:fillRef idx="0">
            <a:schemeClr val="dk1"/>
          </a:fillRef>
          <a:effectRef idx="0">
            <a:schemeClr val="dk1"/>
          </a:effectRef>
          <a:fontRef idx="minor">
            <a:schemeClr val="tx1"/>
          </a:fontRef>
        </p:style>
      </p:cxnSp>
      <p:sp>
        <p:nvSpPr>
          <p:cNvPr id="60" name="Text Placeholder 4">
            <a:extLst>
              <a:ext uri="{FF2B5EF4-FFF2-40B4-BE49-F238E27FC236}">
                <a16:creationId xmlns:a16="http://schemas.microsoft.com/office/drawing/2014/main" id="{CA808082-FDD2-41FC-A450-45DEB459D1D7}"/>
              </a:ext>
            </a:extLst>
          </p:cNvPr>
          <p:cNvSpPr txBox="1">
            <a:spLocks/>
          </p:cNvSpPr>
          <p:nvPr/>
        </p:nvSpPr>
        <p:spPr>
          <a:xfrm>
            <a:off x="3088562" y="2820362"/>
            <a:ext cx="2501279" cy="735797"/>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DATABASE</a:t>
            </a:r>
          </a:p>
        </p:txBody>
      </p:sp>
      <p:cxnSp>
        <p:nvCxnSpPr>
          <p:cNvPr id="61" name="Straight Connector 60">
            <a:extLst>
              <a:ext uri="{FF2B5EF4-FFF2-40B4-BE49-F238E27FC236}">
                <a16:creationId xmlns:a16="http://schemas.microsoft.com/office/drawing/2014/main" id="{E2D355AF-B4D2-4B57-959E-1E09B5D4768E}"/>
              </a:ext>
            </a:extLst>
          </p:cNvPr>
          <p:cNvCxnSpPr>
            <a:cxnSpLocks/>
          </p:cNvCxnSpPr>
          <p:nvPr/>
        </p:nvCxnSpPr>
        <p:spPr>
          <a:xfrm flipH="1">
            <a:off x="3217121" y="4872834"/>
            <a:ext cx="3245248" cy="0"/>
          </a:xfrm>
          <a:prstGeom prst="line">
            <a:avLst/>
          </a:prstGeom>
        </p:spPr>
        <p:style>
          <a:lnRef idx="1">
            <a:schemeClr val="dk1"/>
          </a:lnRef>
          <a:fillRef idx="0">
            <a:schemeClr val="dk1"/>
          </a:fillRef>
          <a:effectRef idx="0">
            <a:schemeClr val="dk1"/>
          </a:effectRef>
          <a:fontRef idx="minor">
            <a:schemeClr val="tx1"/>
          </a:fontRef>
        </p:style>
      </p:cxnSp>
      <p:sp>
        <p:nvSpPr>
          <p:cNvPr id="62" name="Text Placeholder 4">
            <a:extLst>
              <a:ext uri="{FF2B5EF4-FFF2-40B4-BE49-F238E27FC236}">
                <a16:creationId xmlns:a16="http://schemas.microsoft.com/office/drawing/2014/main" id="{476EF6A8-7F66-4909-B61B-227E1A49D867}"/>
              </a:ext>
            </a:extLst>
          </p:cNvPr>
          <p:cNvSpPr txBox="1">
            <a:spLocks/>
          </p:cNvSpPr>
          <p:nvPr/>
        </p:nvSpPr>
        <p:spPr>
          <a:xfrm>
            <a:off x="3136325" y="4872834"/>
            <a:ext cx="2501279" cy="735797"/>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IDE</a:t>
            </a:r>
          </a:p>
        </p:txBody>
      </p:sp>
      <p:cxnSp>
        <p:nvCxnSpPr>
          <p:cNvPr id="63" name="Straight Connector 62">
            <a:extLst>
              <a:ext uri="{FF2B5EF4-FFF2-40B4-BE49-F238E27FC236}">
                <a16:creationId xmlns:a16="http://schemas.microsoft.com/office/drawing/2014/main" id="{70ADD3E2-0628-42B7-AD29-0C49C360D38A}"/>
              </a:ext>
            </a:extLst>
          </p:cNvPr>
          <p:cNvCxnSpPr>
            <a:cxnSpLocks/>
          </p:cNvCxnSpPr>
          <p:nvPr/>
        </p:nvCxnSpPr>
        <p:spPr>
          <a:xfrm>
            <a:off x="6675668" y="2927222"/>
            <a:ext cx="0" cy="3532890"/>
          </a:xfrm>
          <a:prstGeom prst="line">
            <a:avLst/>
          </a:prstGeom>
        </p:spPr>
        <p:style>
          <a:lnRef idx="1">
            <a:schemeClr val="dk1"/>
          </a:lnRef>
          <a:fillRef idx="0">
            <a:schemeClr val="dk1"/>
          </a:fillRef>
          <a:effectRef idx="0">
            <a:schemeClr val="dk1"/>
          </a:effectRef>
          <a:fontRef idx="minor">
            <a:schemeClr val="tx1"/>
          </a:fontRef>
        </p:style>
      </p:cxnSp>
      <p:sp>
        <p:nvSpPr>
          <p:cNvPr id="64" name="Text Placeholder 4">
            <a:extLst>
              <a:ext uri="{FF2B5EF4-FFF2-40B4-BE49-F238E27FC236}">
                <a16:creationId xmlns:a16="http://schemas.microsoft.com/office/drawing/2014/main" id="{F551B776-CE27-4971-A4B1-F18992B0AEB1}"/>
              </a:ext>
            </a:extLst>
          </p:cNvPr>
          <p:cNvSpPr txBox="1">
            <a:spLocks/>
          </p:cNvSpPr>
          <p:nvPr/>
        </p:nvSpPr>
        <p:spPr>
          <a:xfrm>
            <a:off x="6798022" y="2944733"/>
            <a:ext cx="2501279" cy="735797"/>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REPOSITORY</a:t>
            </a:r>
          </a:p>
          <a:p>
            <a:pPr marL="0" indent="0">
              <a:buNone/>
            </a:pPr>
            <a:endParaRPr lang="en-SG" sz="2800" b="1" dirty="0"/>
          </a:p>
        </p:txBody>
      </p:sp>
      <p:pic>
        <p:nvPicPr>
          <p:cNvPr id="65" name="Picture 18" descr="Image result for gitLAB icon png">
            <a:extLst>
              <a:ext uri="{FF2B5EF4-FFF2-40B4-BE49-F238E27FC236}">
                <a16:creationId xmlns:a16="http://schemas.microsoft.com/office/drawing/2014/main" id="{4CAD167C-8926-44A7-ABCB-1F17E444C1E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9026" y="3491585"/>
            <a:ext cx="2575376" cy="1287688"/>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a:extLst>
              <a:ext uri="{FF2B5EF4-FFF2-40B4-BE49-F238E27FC236}">
                <a16:creationId xmlns:a16="http://schemas.microsoft.com/office/drawing/2014/main" id="{99A0A78D-CCB6-479B-8D48-6B455CD115B3}"/>
              </a:ext>
            </a:extLst>
          </p:cNvPr>
          <p:cNvCxnSpPr>
            <a:cxnSpLocks/>
          </p:cNvCxnSpPr>
          <p:nvPr/>
        </p:nvCxnSpPr>
        <p:spPr>
          <a:xfrm>
            <a:off x="9583286" y="2927222"/>
            <a:ext cx="0" cy="3532890"/>
          </a:xfrm>
          <a:prstGeom prst="line">
            <a:avLst/>
          </a:prstGeom>
        </p:spPr>
        <p:style>
          <a:lnRef idx="1">
            <a:schemeClr val="dk1"/>
          </a:lnRef>
          <a:fillRef idx="0">
            <a:schemeClr val="dk1"/>
          </a:fillRef>
          <a:effectRef idx="0">
            <a:schemeClr val="dk1"/>
          </a:effectRef>
          <a:fontRef idx="minor">
            <a:schemeClr val="tx1"/>
          </a:fontRef>
        </p:style>
      </p:cxnSp>
      <p:pic>
        <p:nvPicPr>
          <p:cNvPr id="68" name="Picture 22" descr="Image result for google sheets icon png">
            <a:extLst>
              <a:ext uri="{FF2B5EF4-FFF2-40B4-BE49-F238E27FC236}">
                <a16:creationId xmlns:a16="http://schemas.microsoft.com/office/drawing/2014/main" id="{FF1E4B79-8697-4E67-B5B0-2162F0BD438C}"/>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9000" b="91800" l="10000" r="90000">
                        <a14:foregroundMark x1="55429" y1="8800" x2="67143" y2="9000"/>
                        <a14:foregroundMark x1="67143" y1="9000" x2="73429" y2="14800"/>
                        <a14:foregroundMark x1="73429" y1="14800" x2="74143" y2="17600"/>
                        <a14:foregroundMark x1="28143" y1="26547" x2="28143" y2="27400"/>
                        <a14:foregroundMark x1="28143" y1="16400" x2="28143" y2="24947"/>
                        <a14:foregroundMark x1="29786" y1="32480" x2="31571" y2="38000"/>
                        <a14:foregroundMark x1="28143" y1="27400" x2="29120" y2="30423"/>
                        <a14:foregroundMark x1="31571" y1="38000" x2="39571" y2="38600"/>
                        <a14:foregroundMark x1="39571" y1="38600" x2="40714" y2="27800"/>
                        <a14:foregroundMark x1="40714" y1="27800" x2="37000" y2="19000"/>
                        <a14:foregroundMark x1="37000" y1="19000" x2="33571" y2="15200"/>
                        <a14:foregroundMark x1="29286" y1="10400" x2="25571" y2="16800"/>
                        <a14:foregroundMark x1="24571" y1="58200" x2="32143" y2="58600"/>
                        <a14:foregroundMark x1="32143" y1="58600" x2="39143" y2="68200"/>
                        <a14:foregroundMark x1="39143" y1="68200" x2="41286" y2="81200"/>
                        <a14:foregroundMark x1="41286" y1="81200" x2="32429" y2="85800"/>
                        <a14:foregroundMark x1="32429" y1="85800" x2="28143" y2="85800"/>
                        <a14:foregroundMark x1="58857" y1="60400" x2="72143" y2="69800"/>
                        <a14:foregroundMark x1="72143" y1="69800" x2="73143" y2="82200"/>
                        <a14:foregroundMark x1="73143" y1="82200" x2="70714" y2="91800"/>
                        <a14:foregroundMark x1="70714" y1="91800" x2="64143" y2="86400"/>
                        <a14:foregroundMark x1="64143" y1="86400" x2="59286" y2="63600"/>
                        <a14:foregroundMark x1="59286" y1="63600" x2="59286" y2="63000"/>
                        <a14:foregroundMark x1="38714" y1="59600" x2="40571" y2="66000"/>
                        <a14:foregroundMark x1="69143" y1="72200" x2="66857" y2="86800"/>
                        <a14:backgroundMark x1="29286" y1="31600" x2="29286" y2="31600"/>
                        <a14:backgroundMark x1="29429" y1="32200" x2="29429" y2="30600"/>
                        <a14:backgroundMark x1="29286" y1="32200" x2="30143" y2="31400"/>
                        <a14:backgroundMark x1="29000" y1="30600" x2="30000" y2="31400"/>
                      </a14:backgroundRemoval>
                    </a14:imgEffect>
                  </a14:imgLayer>
                </a14:imgProps>
              </a:ext>
              <a:ext uri="{28A0092B-C50C-407E-A947-70E740481C1C}">
                <a14:useLocalDpi xmlns:a14="http://schemas.microsoft.com/office/drawing/2010/main" val="0"/>
              </a:ext>
            </a:extLst>
          </a:blip>
          <a:srcRect/>
          <a:stretch>
            <a:fillRect/>
          </a:stretch>
        </p:blipFill>
        <p:spPr bwMode="auto">
          <a:xfrm>
            <a:off x="9625551" y="4045622"/>
            <a:ext cx="2459981" cy="1757129"/>
          </a:xfrm>
          <a:prstGeom prst="rect">
            <a:avLst/>
          </a:prstGeom>
          <a:noFill/>
          <a:extLst>
            <a:ext uri="{909E8E84-426E-40DD-AFC4-6F175D3DCCD1}">
              <a14:hiddenFill xmlns:a14="http://schemas.microsoft.com/office/drawing/2010/main">
                <a:solidFill>
                  <a:srgbClr val="FFFFFF"/>
                </a:solidFill>
              </a14:hiddenFill>
            </a:ext>
          </a:extLst>
        </p:spPr>
      </p:pic>
      <p:sp>
        <p:nvSpPr>
          <p:cNvPr id="71" name="Text Placeholder 4">
            <a:extLst>
              <a:ext uri="{FF2B5EF4-FFF2-40B4-BE49-F238E27FC236}">
                <a16:creationId xmlns:a16="http://schemas.microsoft.com/office/drawing/2014/main" id="{05703136-860C-48EA-866A-E4BB8D881D86}"/>
              </a:ext>
            </a:extLst>
          </p:cNvPr>
          <p:cNvSpPr txBox="1">
            <a:spLocks/>
          </p:cNvSpPr>
          <p:nvPr/>
        </p:nvSpPr>
        <p:spPr>
          <a:xfrm>
            <a:off x="9626062" y="2856241"/>
            <a:ext cx="2668656" cy="735797"/>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800" b="1" dirty="0"/>
              <a:t>PROJECT MANAGEMENT</a:t>
            </a:r>
          </a:p>
          <a:p>
            <a:pPr marL="0" indent="0">
              <a:buNone/>
            </a:pPr>
            <a:endParaRPr lang="en-SG" sz="2800" b="1" dirty="0"/>
          </a:p>
        </p:txBody>
      </p:sp>
      <p:pic>
        <p:nvPicPr>
          <p:cNvPr id="72" name="Picture 26" descr="Image result for NETBEANS LOGO PNG">
            <a:extLst>
              <a:ext uri="{FF2B5EF4-FFF2-40B4-BE49-F238E27FC236}">
                <a16:creationId xmlns:a16="http://schemas.microsoft.com/office/drawing/2014/main" id="{D7A2E55D-8D27-4F76-B02C-E3D34C2011B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74238" y="4446690"/>
            <a:ext cx="3044352" cy="304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85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21</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ARCHITECTURE DIAGRAM </a:t>
            </a:r>
            <a:r>
              <a:rPr lang="en-US" sz="2400" dirty="0"/>
              <a:t>–</a:t>
            </a:r>
            <a:r>
              <a:rPr lang="en-US" dirty="0"/>
              <a:t> </a:t>
            </a:r>
            <a:r>
              <a:rPr lang="en-US" sz="1800" dirty="0"/>
              <a:t>UNDERSTANDING THE SYSTEM</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3"/>
          <a:stretch>
            <a:fillRect/>
          </a:stretch>
        </p:blipFill>
        <p:spPr>
          <a:xfrm>
            <a:off x="6210300" y="6177082"/>
            <a:ext cx="5981700" cy="506186"/>
          </a:xfrm>
          <a:prstGeom prst="rect">
            <a:avLst/>
          </a:prstGeom>
        </p:spPr>
      </p:pic>
      <p:grpSp>
        <p:nvGrpSpPr>
          <p:cNvPr id="7" name="Group 6">
            <a:extLst>
              <a:ext uri="{FF2B5EF4-FFF2-40B4-BE49-F238E27FC236}">
                <a16:creationId xmlns:a16="http://schemas.microsoft.com/office/drawing/2014/main" id="{26AD20BE-8182-41A7-8D9E-8468DD76E5D4}"/>
              </a:ext>
            </a:extLst>
          </p:cNvPr>
          <p:cNvGrpSpPr/>
          <p:nvPr/>
        </p:nvGrpSpPr>
        <p:grpSpPr>
          <a:xfrm>
            <a:off x="1637325" y="877270"/>
            <a:ext cx="9145949" cy="5408225"/>
            <a:chOff x="1139325" y="650487"/>
            <a:chExt cx="6797025" cy="3929938"/>
          </a:xfrm>
        </p:grpSpPr>
        <p:sp>
          <p:nvSpPr>
            <p:cNvPr id="8" name="Google Shape;305;p38">
              <a:extLst>
                <a:ext uri="{FF2B5EF4-FFF2-40B4-BE49-F238E27FC236}">
                  <a16:creationId xmlns:a16="http://schemas.microsoft.com/office/drawing/2014/main" id="{C9DC96F5-01B7-42B7-94C7-543C6FA1EC43}"/>
                </a:ext>
              </a:extLst>
            </p:cNvPr>
            <p:cNvSpPr/>
            <p:nvPr/>
          </p:nvSpPr>
          <p:spPr>
            <a:xfrm>
              <a:off x="1172350" y="652225"/>
              <a:ext cx="6728700" cy="733800"/>
            </a:xfrm>
            <a:prstGeom prst="roundRect">
              <a:avLst>
                <a:gd name="adj" fmla="val 16667"/>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306;p38">
              <a:extLst>
                <a:ext uri="{FF2B5EF4-FFF2-40B4-BE49-F238E27FC236}">
                  <a16:creationId xmlns:a16="http://schemas.microsoft.com/office/drawing/2014/main" id="{A1ED5493-4A3A-4A7F-9244-9CED9B00BBE5}"/>
                </a:ext>
              </a:extLst>
            </p:cNvPr>
            <p:cNvSpPr/>
            <p:nvPr/>
          </p:nvSpPr>
          <p:spPr>
            <a:xfrm>
              <a:off x="1139325" y="1749844"/>
              <a:ext cx="6797025" cy="2008170"/>
            </a:xfrm>
            <a:prstGeom prst="roundRect">
              <a:avLst>
                <a:gd name="adj" fmla="val 16667"/>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307;p38">
              <a:extLst>
                <a:ext uri="{FF2B5EF4-FFF2-40B4-BE49-F238E27FC236}">
                  <a16:creationId xmlns:a16="http://schemas.microsoft.com/office/drawing/2014/main" id="{8CAA3EE4-3928-4BEB-B6D0-27A526BB0987}"/>
                </a:ext>
              </a:extLst>
            </p:cNvPr>
            <p:cNvSpPr/>
            <p:nvPr/>
          </p:nvSpPr>
          <p:spPr>
            <a:xfrm>
              <a:off x="1207650" y="3975575"/>
              <a:ext cx="6728700" cy="604850"/>
            </a:xfrm>
            <a:prstGeom prst="roundRect">
              <a:avLst>
                <a:gd name="adj" fmla="val 16667"/>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308;p38">
              <a:extLst>
                <a:ext uri="{FF2B5EF4-FFF2-40B4-BE49-F238E27FC236}">
                  <a16:creationId xmlns:a16="http://schemas.microsoft.com/office/drawing/2014/main" id="{8F7E2E59-3F99-461E-978B-A7C332DD4F0D}"/>
                </a:ext>
              </a:extLst>
            </p:cNvPr>
            <p:cNvSpPr txBox="1"/>
            <p:nvPr/>
          </p:nvSpPr>
          <p:spPr>
            <a:xfrm>
              <a:off x="1257175" y="650487"/>
              <a:ext cx="1766700" cy="16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600" b="1" dirty="0">
                  <a:ea typeface="Droid Serif"/>
                  <a:cs typeface="Droid Serif"/>
                  <a:sym typeface="Droid Serif"/>
                </a:rPr>
                <a:t>CLIENT TIER</a:t>
              </a:r>
              <a:endParaRPr sz="1600" b="1" dirty="0">
                <a:ea typeface="Droid Serif"/>
                <a:cs typeface="Droid Serif"/>
                <a:sym typeface="Droid Serif"/>
              </a:endParaRPr>
            </a:p>
          </p:txBody>
        </p:sp>
        <p:sp>
          <p:nvSpPr>
            <p:cNvPr id="13" name="Google Shape;309;p38">
              <a:extLst>
                <a:ext uri="{FF2B5EF4-FFF2-40B4-BE49-F238E27FC236}">
                  <a16:creationId xmlns:a16="http://schemas.microsoft.com/office/drawing/2014/main" id="{132982DE-15B0-4A90-9559-2A2E1ECF43AD}"/>
                </a:ext>
              </a:extLst>
            </p:cNvPr>
            <p:cNvSpPr txBox="1"/>
            <p:nvPr/>
          </p:nvSpPr>
          <p:spPr>
            <a:xfrm>
              <a:off x="1257175" y="1749844"/>
              <a:ext cx="1766700" cy="165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600" b="1" dirty="0">
                  <a:ea typeface="Droid Serif"/>
                  <a:cs typeface="Droid Serif"/>
                  <a:sym typeface="Droid Serif"/>
                </a:rPr>
                <a:t>APPLICATION TIER</a:t>
              </a:r>
              <a:endParaRPr sz="1600" b="1" dirty="0">
                <a:ea typeface="Droid Serif"/>
                <a:cs typeface="Droid Serif"/>
                <a:sym typeface="Droid Serif"/>
              </a:endParaRPr>
            </a:p>
          </p:txBody>
        </p:sp>
        <p:sp>
          <p:nvSpPr>
            <p:cNvPr id="14" name="Google Shape;310;p38">
              <a:extLst>
                <a:ext uri="{FF2B5EF4-FFF2-40B4-BE49-F238E27FC236}">
                  <a16:creationId xmlns:a16="http://schemas.microsoft.com/office/drawing/2014/main" id="{516C5363-20EE-4FB2-A8DE-7C2FCF88F5D7}"/>
                </a:ext>
              </a:extLst>
            </p:cNvPr>
            <p:cNvSpPr txBox="1"/>
            <p:nvPr/>
          </p:nvSpPr>
          <p:spPr>
            <a:xfrm>
              <a:off x="1257175" y="3923725"/>
              <a:ext cx="1766700" cy="165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600" b="1" dirty="0">
                  <a:ea typeface="Droid Serif"/>
                  <a:cs typeface="Droid Serif"/>
                  <a:sym typeface="Droid Serif"/>
                </a:rPr>
                <a:t>DATA TIER</a:t>
              </a:r>
              <a:endParaRPr sz="1600" b="1" dirty="0">
                <a:ea typeface="Droid Serif"/>
                <a:cs typeface="Droid Serif"/>
                <a:sym typeface="Droid Serif"/>
              </a:endParaRPr>
            </a:p>
          </p:txBody>
        </p:sp>
        <p:pic>
          <p:nvPicPr>
            <p:cNvPr id="15" name="Picture 2" descr="Image result for chrome logo png">
              <a:extLst>
                <a:ext uri="{FF2B5EF4-FFF2-40B4-BE49-F238E27FC236}">
                  <a16:creationId xmlns:a16="http://schemas.microsoft.com/office/drawing/2014/main" id="{0EC8B42F-7178-4D5B-8143-2FEE3ABFA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525" y="706236"/>
              <a:ext cx="625778" cy="6257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firefox logo png">
              <a:extLst>
                <a:ext uri="{FF2B5EF4-FFF2-40B4-BE49-F238E27FC236}">
                  <a16:creationId xmlns:a16="http://schemas.microsoft.com/office/drawing/2014/main" id="{C5B9F51B-A2CC-42E5-AF8E-496D0BC00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144" y="754647"/>
              <a:ext cx="512303" cy="52895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89AFDE7-A9DF-49C5-9B46-5E6752CA7B6B}"/>
                </a:ext>
              </a:extLst>
            </p:cNvPr>
            <p:cNvSpPr/>
            <p:nvPr/>
          </p:nvSpPr>
          <p:spPr>
            <a:xfrm>
              <a:off x="1294243" y="2039425"/>
              <a:ext cx="6375525" cy="519943"/>
            </a:xfrm>
            <a:prstGeom prst="rect">
              <a:avLst/>
            </a:prstGeom>
            <a:solidFill>
              <a:srgbClr val="FFFFCC"/>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410BEA3-4153-426B-BA06-6BAC31584663}"/>
                </a:ext>
              </a:extLst>
            </p:cNvPr>
            <p:cNvSpPr txBox="1"/>
            <p:nvPr/>
          </p:nvSpPr>
          <p:spPr>
            <a:xfrm>
              <a:off x="4528550" y="2154657"/>
              <a:ext cx="1135650" cy="268379"/>
            </a:xfrm>
            <a:prstGeom prst="rect">
              <a:avLst/>
            </a:prstGeom>
            <a:solidFill>
              <a:srgbClr val="FFFF66"/>
            </a:solidFill>
          </p:spPr>
          <p:txBody>
            <a:bodyPr wrap="square" rtlCol="0">
              <a:spAutoFit/>
            </a:bodyPr>
            <a:lstStyle/>
            <a:p>
              <a:pPr algn="ctr"/>
              <a:r>
                <a:rPr lang="en-US" dirty="0"/>
                <a:t>JSON (API)</a:t>
              </a:r>
            </a:p>
          </p:txBody>
        </p:sp>
        <p:sp>
          <p:nvSpPr>
            <p:cNvPr id="19" name="TextBox 18">
              <a:extLst>
                <a:ext uri="{FF2B5EF4-FFF2-40B4-BE49-F238E27FC236}">
                  <a16:creationId xmlns:a16="http://schemas.microsoft.com/office/drawing/2014/main" id="{5B7A1A78-65F5-4EBD-B4CA-A0253617B5F4}"/>
                </a:ext>
              </a:extLst>
            </p:cNvPr>
            <p:cNvSpPr txBox="1"/>
            <p:nvPr/>
          </p:nvSpPr>
          <p:spPr>
            <a:xfrm>
              <a:off x="3659990" y="2165206"/>
              <a:ext cx="378856" cy="268379"/>
            </a:xfrm>
            <a:prstGeom prst="rect">
              <a:avLst/>
            </a:prstGeom>
            <a:solidFill>
              <a:srgbClr val="FFFF66"/>
            </a:solidFill>
          </p:spPr>
          <p:txBody>
            <a:bodyPr wrap="square" rtlCol="0">
              <a:spAutoFit/>
            </a:bodyPr>
            <a:lstStyle/>
            <a:p>
              <a:pPr algn="ctr"/>
              <a:r>
                <a:rPr lang="en-US" dirty="0"/>
                <a:t>JSP</a:t>
              </a:r>
            </a:p>
          </p:txBody>
        </p:sp>
        <p:sp>
          <p:nvSpPr>
            <p:cNvPr id="20" name="TextBox 19">
              <a:extLst>
                <a:ext uri="{FF2B5EF4-FFF2-40B4-BE49-F238E27FC236}">
                  <a16:creationId xmlns:a16="http://schemas.microsoft.com/office/drawing/2014/main" id="{9DA70A9A-B469-455C-BA36-92F3F95D80DA}"/>
                </a:ext>
              </a:extLst>
            </p:cNvPr>
            <p:cNvSpPr txBox="1"/>
            <p:nvPr/>
          </p:nvSpPr>
          <p:spPr>
            <a:xfrm>
              <a:off x="1431925" y="2154659"/>
              <a:ext cx="1650912" cy="268379"/>
            </a:xfrm>
            <a:prstGeom prst="rect">
              <a:avLst/>
            </a:prstGeom>
            <a:solidFill>
              <a:srgbClr val="FFFF66"/>
            </a:solidFill>
          </p:spPr>
          <p:txBody>
            <a:bodyPr wrap="square" rtlCol="0">
              <a:spAutoFit/>
            </a:bodyPr>
            <a:lstStyle/>
            <a:p>
              <a:pPr algn="ctr"/>
              <a:r>
                <a:rPr lang="en-US" dirty="0"/>
                <a:t>HMTL/CSS/Javascript</a:t>
              </a:r>
            </a:p>
          </p:txBody>
        </p:sp>
        <p:sp>
          <p:nvSpPr>
            <p:cNvPr id="21" name="TextBox 20">
              <a:extLst>
                <a:ext uri="{FF2B5EF4-FFF2-40B4-BE49-F238E27FC236}">
                  <a16:creationId xmlns:a16="http://schemas.microsoft.com/office/drawing/2014/main" id="{4438D593-BBBF-425A-A6E2-942EEA696071}"/>
                </a:ext>
              </a:extLst>
            </p:cNvPr>
            <p:cNvSpPr txBox="1"/>
            <p:nvPr/>
          </p:nvSpPr>
          <p:spPr>
            <a:xfrm>
              <a:off x="5822950" y="2152650"/>
              <a:ext cx="1684375" cy="307777"/>
            </a:xfrm>
            <a:prstGeom prst="rect">
              <a:avLst/>
            </a:prstGeom>
            <a:noFill/>
          </p:spPr>
          <p:txBody>
            <a:bodyPr wrap="square" rtlCol="0">
              <a:spAutoFit/>
            </a:bodyPr>
            <a:lstStyle/>
            <a:p>
              <a:r>
                <a:rPr lang="en-US" dirty="0"/>
                <a:t>Presentation Layer</a:t>
              </a:r>
            </a:p>
          </p:txBody>
        </p:sp>
        <p:sp>
          <p:nvSpPr>
            <p:cNvPr id="22" name="Rectangle 21">
              <a:extLst>
                <a:ext uri="{FF2B5EF4-FFF2-40B4-BE49-F238E27FC236}">
                  <a16:creationId xmlns:a16="http://schemas.microsoft.com/office/drawing/2014/main" id="{95D4C77B-45A9-43BC-9F4E-8BDFE19D3AEE}"/>
                </a:ext>
              </a:extLst>
            </p:cNvPr>
            <p:cNvSpPr/>
            <p:nvPr/>
          </p:nvSpPr>
          <p:spPr>
            <a:xfrm>
              <a:off x="1288925" y="2661725"/>
              <a:ext cx="6375525" cy="989525"/>
            </a:xfrm>
            <a:prstGeom prst="rect">
              <a:avLst/>
            </a:prstGeom>
            <a:solidFill>
              <a:srgbClr val="FFFFCC"/>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D081346-9386-44C3-8C56-A59A0B6CA858}"/>
                </a:ext>
              </a:extLst>
            </p:cNvPr>
            <p:cNvSpPr txBox="1"/>
            <p:nvPr/>
          </p:nvSpPr>
          <p:spPr>
            <a:xfrm>
              <a:off x="3115060" y="2769700"/>
              <a:ext cx="1364250" cy="268379"/>
            </a:xfrm>
            <a:prstGeom prst="rect">
              <a:avLst/>
            </a:prstGeom>
            <a:solidFill>
              <a:srgbClr val="FFFF66"/>
            </a:solidFill>
          </p:spPr>
          <p:txBody>
            <a:bodyPr wrap="square" rtlCol="0">
              <a:spAutoFit/>
            </a:bodyPr>
            <a:lstStyle/>
            <a:p>
              <a:pPr algn="ctr"/>
              <a:r>
                <a:rPr lang="en-US" dirty="0"/>
                <a:t>Admin Module</a:t>
              </a:r>
            </a:p>
          </p:txBody>
        </p:sp>
        <p:sp>
          <p:nvSpPr>
            <p:cNvPr id="24" name="TextBox 23">
              <a:extLst>
                <a:ext uri="{FF2B5EF4-FFF2-40B4-BE49-F238E27FC236}">
                  <a16:creationId xmlns:a16="http://schemas.microsoft.com/office/drawing/2014/main" id="{0348F78C-369B-42D4-B4A2-1E0BFA417477}"/>
                </a:ext>
              </a:extLst>
            </p:cNvPr>
            <p:cNvSpPr txBox="1"/>
            <p:nvPr/>
          </p:nvSpPr>
          <p:spPr>
            <a:xfrm>
              <a:off x="1479550" y="3196597"/>
              <a:ext cx="1640975" cy="268379"/>
            </a:xfrm>
            <a:prstGeom prst="rect">
              <a:avLst/>
            </a:prstGeom>
            <a:solidFill>
              <a:srgbClr val="FFFF66"/>
            </a:solidFill>
          </p:spPr>
          <p:txBody>
            <a:bodyPr wrap="square" rtlCol="0">
              <a:spAutoFit/>
            </a:bodyPr>
            <a:lstStyle/>
            <a:p>
              <a:pPr algn="ctr"/>
              <a:r>
                <a:rPr lang="en-US" dirty="0"/>
                <a:t>Study Trip Module</a:t>
              </a:r>
            </a:p>
          </p:txBody>
        </p:sp>
        <p:sp>
          <p:nvSpPr>
            <p:cNvPr id="25" name="TextBox 24">
              <a:extLst>
                <a:ext uri="{FF2B5EF4-FFF2-40B4-BE49-F238E27FC236}">
                  <a16:creationId xmlns:a16="http://schemas.microsoft.com/office/drawing/2014/main" id="{289C3729-4D51-454F-A5EE-E559F6D2D6C6}"/>
                </a:ext>
              </a:extLst>
            </p:cNvPr>
            <p:cNvSpPr txBox="1"/>
            <p:nvPr/>
          </p:nvSpPr>
          <p:spPr>
            <a:xfrm>
              <a:off x="1463675" y="2776959"/>
              <a:ext cx="1476635" cy="268379"/>
            </a:xfrm>
            <a:prstGeom prst="rect">
              <a:avLst/>
            </a:prstGeom>
            <a:solidFill>
              <a:srgbClr val="FFFF66"/>
            </a:solidFill>
          </p:spPr>
          <p:txBody>
            <a:bodyPr wrap="square" rtlCol="0">
              <a:spAutoFit/>
            </a:bodyPr>
            <a:lstStyle/>
            <a:p>
              <a:pPr algn="ctr"/>
              <a:r>
                <a:rPr lang="en-US" dirty="0"/>
                <a:t>Account Module</a:t>
              </a:r>
            </a:p>
          </p:txBody>
        </p:sp>
        <p:sp>
          <p:nvSpPr>
            <p:cNvPr id="26" name="TextBox 25">
              <a:extLst>
                <a:ext uri="{FF2B5EF4-FFF2-40B4-BE49-F238E27FC236}">
                  <a16:creationId xmlns:a16="http://schemas.microsoft.com/office/drawing/2014/main" id="{4645C9EE-37F4-4FFB-9F14-F3C16F57EA2D}"/>
                </a:ext>
              </a:extLst>
            </p:cNvPr>
            <p:cNvSpPr txBox="1"/>
            <p:nvPr/>
          </p:nvSpPr>
          <p:spPr>
            <a:xfrm>
              <a:off x="5854700" y="2774950"/>
              <a:ext cx="1684375" cy="307777"/>
            </a:xfrm>
            <a:prstGeom prst="rect">
              <a:avLst/>
            </a:prstGeom>
            <a:noFill/>
          </p:spPr>
          <p:txBody>
            <a:bodyPr wrap="square" rtlCol="0">
              <a:spAutoFit/>
            </a:bodyPr>
            <a:lstStyle/>
            <a:p>
              <a:r>
                <a:rPr lang="en-US" dirty="0"/>
                <a:t>Business Layer</a:t>
              </a:r>
            </a:p>
          </p:txBody>
        </p:sp>
        <p:sp>
          <p:nvSpPr>
            <p:cNvPr id="27" name="TextBox 26">
              <a:extLst>
                <a:ext uri="{FF2B5EF4-FFF2-40B4-BE49-F238E27FC236}">
                  <a16:creationId xmlns:a16="http://schemas.microsoft.com/office/drawing/2014/main" id="{21D96CCA-6FF9-4B73-BC7C-0950F6BC6D7B}"/>
                </a:ext>
              </a:extLst>
            </p:cNvPr>
            <p:cNvSpPr txBox="1"/>
            <p:nvPr/>
          </p:nvSpPr>
          <p:spPr>
            <a:xfrm>
              <a:off x="3987737" y="4119293"/>
              <a:ext cx="1168463" cy="268379"/>
            </a:xfrm>
            <a:prstGeom prst="rect">
              <a:avLst/>
            </a:prstGeom>
            <a:solidFill>
              <a:srgbClr val="FFFF66"/>
            </a:solidFill>
          </p:spPr>
          <p:txBody>
            <a:bodyPr wrap="square" rtlCol="0">
              <a:spAutoFit/>
            </a:bodyPr>
            <a:lstStyle/>
            <a:p>
              <a:pPr algn="ctr"/>
              <a:r>
                <a:rPr lang="en-US" dirty="0"/>
                <a:t>DATABASE</a:t>
              </a:r>
            </a:p>
          </p:txBody>
        </p:sp>
        <p:sp>
          <p:nvSpPr>
            <p:cNvPr id="28" name="TextBox 27">
              <a:extLst>
                <a:ext uri="{FF2B5EF4-FFF2-40B4-BE49-F238E27FC236}">
                  <a16:creationId xmlns:a16="http://schemas.microsoft.com/office/drawing/2014/main" id="{F99291A5-82A3-4955-A866-057C698864AE}"/>
                </a:ext>
              </a:extLst>
            </p:cNvPr>
            <p:cNvSpPr txBox="1"/>
            <p:nvPr/>
          </p:nvSpPr>
          <p:spPr>
            <a:xfrm>
              <a:off x="3225800" y="3221195"/>
              <a:ext cx="2152650" cy="268379"/>
            </a:xfrm>
            <a:prstGeom prst="rect">
              <a:avLst/>
            </a:prstGeom>
            <a:solidFill>
              <a:srgbClr val="FFFF66"/>
            </a:solidFill>
          </p:spPr>
          <p:txBody>
            <a:bodyPr wrap="square" rtlCol="0">
              <a:spAutoFit/>
            </a:bodyPr>
            <a:lstStyle/>
            <a:p>
              <a:pPr algn="ctr"/>
              <a:r>
                <a:rPr lang="en-US" dirty="0"/>
                <a:t>Service Partners Module</a:t>
              </a:r>
            </a:p>
          </p:txBody>
        </p:sp>
        <p:sp>
          <p:nvSpPr>
            <p:cNvPr id="29" name="TextBox 28">
              <a:extLst>
                <a:ext uri="{FF2B5EF4-FFF2-40B4-BE49-F238E27FC236}">
                  <a16:creationId xmlns:a16="http://schemas.microsoft.com/office/drawing/2014/main" id="{C0524D2B-A532-4EF7-8D4B-B99D3E7C4041}"/>
                </a:ext>
              </a:extLst>
            </p:cNvPr>
            <p:cNvSpPr txBox="1"/>
            <p:nvPr/>
          </p:nvSpPr>
          <p:spPr>
            <a:xfrm>
              <a:off x="4569668" y="2759324"/>
              <a:ext cx="1211850" cy="268379"/>
            </a:xfrm>
            <a:prstGeom prst="rect">
              <a:avLst/>
            </a:prstGeom>
            <a:solidFill>
              <a:srgbClr val="FFFF66"/>
            </a:solidFill>
          </p:spPr>
          <p:txBody>
            <a:bodyPr wrap="square" rtlCol="0">
              <a:spAutoFit/>
            </a:bodyPr>
            <a:lstStyle/>
            <a:p>
              <a:pPr algn="ctr"/>
              <a:r>
                <a:rPr lang="en-US" dirty="0"/>
                <a:t>User Module</a:t>
              </a:r>
            </a:p>
          </p:txBody>
        </p:sp>
        <p:sp>
          <p:nvSpPr>
            <p:cNvPr id="30" name="TextBox 29">
              <a:extLst>
                <a:ext uri="{FF2B5EF4-FFF2-40B4-BE49-F238E27FC236}">
                  <a16:creationId xmlns:a16="http://schemas.microsoft.com/office/drawing/2014/main" id="{C5A7669D-A0B0-4AF6-A015-0CE3A44ADB7F}"/>
                </a:ext>
              </a:extLst>
            </p:cNvPr>
            <p:cNvSpPr txBox="1"/>
            <p:nvPr/>
          </p:nvSpPr>
          <p:spPr>
            <a:xfrm>
              <a:off x="5540750" y="3190340"/>
              <a:ext cx="1684375" cy="268379"/>
            </a:xfrm>
            <a:prstGeom prst="rect">
              <a:avLst/>
            </a:prstGeom>
            <a:solidFill>
              <a:srgbClr val="FFFF66"/>
            </a:solidFill>
          </p:spPr>
          <p:txBody>
            <a:bodyPr wrap="square" rtlCol="0">
              <a:spAutoFit/>
            </a:bodyPr>
            <a:lstStyle/>
            <a:p>
              <a:pPr algn="ctr"/>
              <a:r>
                <a:rPr lang="en-US" dirty="0"/>
                <a:t>Internship Module</a:t>
              </a:r>
            </a:p>
          </p:txBody>
        </p:sp>
        <p:cxnSp>
          <p:nvCxnSpPr>
            <p:cNvPr id="31" name="Straight Arrow Connector 30">
              <a:extLst>
                <a:ext uri="{FF2B5EF4-FFF2-40B4-BE49-F238E27FC236}">
                  <a16:creationId xmlns:a16="http://schemas.microsoft.com/office/drawing/2014/main" id="{CAE691F0-5AA9-4555-8666-BF4D4B61FCF9}"/>
                </a:ext>
              </a:extLst>
            </p:cNvPr>
            <p:cNvCxnSpPr>
              <a:stCxn id="8" idx="2"/>
              <a:endCxn id="10" idx="0"/>
            </p:cNvCxnSpPr>
            <p:nvPr/>
          </p:nvCxnSpPr>
          <p:spPr>
            <a:xfrm>
              <a:off x="4536700" y="1386025"/>
              <a:ext cx="1138" cy="3638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E815696-09F9-484D-9761-C09E28FB7810}"/>
                </a:ext>
              </a:extLst>
            </p:cNvPr>
            <p:cNvSpPr txBox="1"/>
            <p:nvPr/>
          </p:nvSpPr>
          <p:spPr>
            <a:xfrm>
              <a:off x="4582230" y="1434375"/>
              <a:ext cx="713129" cy="307777"/>
            </a:xfrm>
            <a:prstGeom prst="rect">
              <a:avLst/>
            </a:prstGeom>
            <a:noFill/>
          </p:spPr>
          <p:txBody>
            <a:bodyPr wrap="square" rtlCol="0">
              <a:spAutoFit/>
            </a:bodyPr>
            <a:lstStyle/>
            <a:p>
              <a:r>
                <a:rPr lang="en-US" dirty="0"/>
                <a:t>HTTP</a:t>
              </a:r>
            </a:p>
          </p:txBody>
        </p:sp>
      </p:grpSp>
    </p:spTree>
    <p:extLst>
      <p:ext uri="{BB962C8B-B14F-4D97-AF65-F5344CB8AC3E}">
        <p14:creationId xmlns:p14="http://schemas.microsoft.com/office/powerpoint/2010/main" val="3267508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717321" y="3762986"/>
            <a:ext cx="3434863" cy="1500187"/>
          </a:xfrm>
        </p:spPr>
        <p:txBody>
          <a:bodyPr/>
          <a:lstStyle/>
          <a:p>
            <a:r>
              <a:rPr lang="en-US" dirty="0"/>
              <a:t>LETS COME ONBOARD ON THE EPIC JOURNEY</a:t>
            </a:r>
          </a:p>
        </p:txBody>
      </p:sp>
      <p:sp>
        <p:nvSpPr>
          <p:cNvPr id="4" name="Title 3"/>
          <p:cNvSpPr>
            <a:spLocks noGrp="1"/>
          </p:cNvSpPr>
          <p:nvPr>
            <p:ph type="title"/>
          </p:nvPr>
        </p:nvSpPr>
        <p:spPr/>
        <p:txBody>
          <a:bodyPr/>
          <a:lstStyle/>
          <a:p>
            <a:r>
              <a:rPr lang="en-US" dirty="0"/>
              <a:t>PROJECT DEMO</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22</a:t>
            </a:fld>
            <a:endParaRPr lang="en-US" dirty="0"/>
          </a:p>
        </p:txBody>
      </p:sp>
      <p:pic>
        <p:nvPicPr>
          <p:cNvPr id="9" name="Picture 8">
            <a:extLst>
              <a:ext uri="{FF2B5EF4-FFF2-40B4-BE49-F238E27FC236}">
                <a16:creationId xmlns:a16="http://schemas.microsoft.com/office/drawing/2014/main" id="{4BB5F629-8231-4F56-A1CD-0D1917F77FB2}"/>
              </a:ext>
            </a:extLst>
          </p:cNvPr>
          <p:cNvPicPr>
            <a:picLocks noChangeAspect="1"/>
          </p:cNvPicPr>
          <p:nvPr/>
        </p:nvPicPr>
        <p:blipFill>
          <a:blip r:embed="rId3"/>
          <a:stretch>
            <a:fillRect/>
          </a:stretch>
        </p:blipFill>
        <p:spPr>
          <a:xfrm>
            <a:off x="6096000" y="6351814"/>
            <a:ext cx="5981700" cy="506186"/>
          </a:xfrm>
          <a:prstGeom prst="rect">
            <a:avLst/>
          </a:prstGeom>
        </p:spPr>
      </p:pic>
      <p:pic>
        <p:nvPicPr>
          <p:cNvPr id="12" name="Picture 2" descr="Image result for icon-scriptura-engage">
            <a:extLst>
              <a:ext uri="{FF2B5EF4-FFF2-40B4-BE49-F238E27FC236}">
                <a16:creationId xmlns:a16="http://schemas.microsoft.com/office/drawing/2014/main" id="{8DC8C61E-1C5C-47AE-ACA8-AB62EB74F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02" y="94397"/>
            <a:ext cx="6073959" cy="623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545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23</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VISUAL CMS </a:t>
            </a:r>
            <a:r>
              <a:rPr lang="en-US" sz="2400" dirty="0"/>
              <a:t>–</a:t>
            </a:r>
            <a:r>
              <a:rPr lang="en-US" dirty="0"/>
              <a:t> </a:t>
            </a:r>
            <a:r>
              <a:rPr lang="en-US" sz="1800" dirty="0"/>
              <a:t>GETTING TO KNOW THE SCENARIO</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sp>
        <p:nvSpPr>
          <p:cNvPr id="6" name="Rectangle 5">
            <a:extLst>
              <a:ext uri="{FF2B5EF4-FFF2-40B4-BE49-F238E27FC236}">
                <a16:creationId xmlns:a16="http://schemas.microsoft.com/office/drawing/2014/main" id="{F1641CF8-F3B7-432E-93A3-D0ABEC5DC7BC}"/>
              </a:ext>
            </a:extLst>
          </p:cNvPr>
          <p:cNvSpPr/>
          <p:nvPr/>
        </p:nvSpPr>
        <p:spPr>
          <a:xfrm>
            <a:off x="5977217" y="3244334"/>
            <a:ext cx="237566" cy="369332"/>
          </a:xfrm>
          <a:prstGeom prst="rect">
            <a:avLst/>
          </a:prstGeom>
        </p:spPr>
        <p:txBody>
          <a:bodyPr wrap="none">
            <a:spAutoFit/>
          </a:bodyPr>
          <a:lstStyle/>
          <a:p>
            <a:r>
              <a:rPr lang="en-US" dirty="0"/>
              <a:t> </a:t>
            </a:r>
          </a:p>
        </p:txBody>
      </p:sp>
      <p:sp>
        <p:nvSpPr>
          <p:cNvPr id="14" name="Text Placeholder 4">
            <a:extLst>
              <a:ext uri="{FF2B5EF4-FFF2-40B4-BE49-F238E27FC236}">
                <a16:creationId xmlns:a16="http://schemas.microsoft.com/office/drawing/2014/main" id="{E06C413B-F81B-412B-82D3-BF7ABF0F79C8}"/>
              </a:ext>
            </a:extLst>
          </p:cNvPr>
          <p:cNvSpPr txBox="1">
            <a:spLocks/>
          </p:cNvSpPr>
          <p:nvPr/>
        </p:nvSpPr>
        <p:spPr>
          <a:xfrm>
            <a:off x="4867439" y="3266474"/>
            <a:ext cx="2699687" cy="917028"/>
          </a:xfrm>
          <a:prstGeom prst="rect">
            <a:avLst/>
          </a:prstGeom>
        </p:spPr>
        <p:txBody>
          <a:bodyPr>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800" b="1" dirty="0">
                <a:latin typeface="+mn-lt"/>
              </a:rPr>
              <a:t>SECONDARY USERS </a:t>
            </a:r>
          </a:p>
          <a:p>
            <a:pPr marL="0" indent="0" algn="ctr">
              <a:buNone/>
            </a:pPr>
            <a:r>
              <a:rPr lang="en-SG" sz="2800" b="1" dirty="0">
                <a:latin typeface="+mn-lt"/>
              </a:rPr>
              <a:t>SERVICE PARTNERS</a:t>
            </a:r>
          </a:p>
        </p:txBody>
      </p:sp>
      <p:sp>
        <p:nvSpPr>
          <p:cNvPr id="17" name="Text Placeholder 4">
            <a:extLst>
              <a:ext uri="{FF2B5EF4-FFF2-40B4-BE49-F238E27FC236}">
                <a16:creationId xmlns:a16="http://schemas.microsoft.com/office/drawing/2014/main" id="{55AC0998-93DD-4712-A869-5CAA3133069D}"/>
              </a:ext>
            </a:extLst>
          </p:cNvPr>
          <p:cNvSpPr txBox="1">
            <a:spLocks/>
          </p:cNvSpPr>
          <p:nvPr/>
        </p:nvSpPr>
        <p:spPr>
          <a:xfrm>
            <a:off x="4959380" y="4232821"/>
            <a:ext cx="3013560" cy="388852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SG" sz="2000" dirty="0"/>
              <a:t>Creating a user account</a:t>
            </a:r>
          </a:p>
          <a:p>
            <a:pPr>
              <a:buFont typeface="Wingdings" panose="05000000000000000000" pitchFamily="2" charset="2"/>
              <a:buChar char="§"/>
            </a:pPr>
            <a:r>
              <a:rPr lang="en-SG" sz="2000" dirty="0"/>
              <a:t>Upload new internship positions and roles</a:t>
            </a:r>
          </a:p>
          <a:p>
            <a:pPr>
              <a:buFont typeface="Wingdings" panose="05000000000000000000" pitchFamily="2" charset="2"/>
              <a:buChar char="§"/>
            </a:pPr>
            <a:r>
              <a:rPr lang="en-SG" sz="2000" dirty="0"/>
              <a:t>Indicate collaboration interest </a:t>
            </a:r>
            <a:br>
              <a:rPr lang="en-SG" sz="2000" dirty="0"/>
            </a:br>
            <a:endParaRPr lang="en-SG" sz="4400" b="1" dirty="0"/>
          </a:p>
        </p:txBody>
      </p:sp>
      <p:sp>
        <p:nvSpPr>
          <p:cNvPr id="18" name="Text Placeholder 4">
            <a:extLst>
              <a:ext uri="{FF2B5EF4-FFF2-40B4-BE49-F238E27FC236}">
                <a16:creationId xmlns:a16="http://schemas.microsoft.com/office/drawing/2014/main" id="{CC2E6D7D-71DB-4052-A1D4-E0A84A004239}"/>
              </a:ext>
            </a:extLst>
          </p:cNvPr>
          <p:cNvSpPr txBox="1">
            <a:spLocks/>
          </p:cNvSpPr>
          <p:nvPr/>
        </p:nvSpPr>
        <p:spPr>
          <a:xfrm>
            <a:off x="126158" y="1218703"/>
            <a:ext cx="3153060" cy="1300168"/>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200" b="1" dirty="0">
                <a:latin typeface="+mn-lt"/>
              </a:rPr>
              <a:t>PRIMARY USERS</a:t>
            </a:r>
          </a:p>
          <a:p>
            <a:pPr marL="0" indent="0" algn="ctr">
              <a:buNone/>
            </a:pPr>
            <a:r>
              <a:rPr lang="en-SG" sz="2200" b="1" dirty="0">
                <a:latin typeface="+mn-lt"/>
              </a:rPr>
              <a:t>Students, Graduates, Working Adults</a:t>
            </a:r>
          </a:p>
        </p:txBody>
      </p:sp>
      <p:sp>
        <p:nvSpPr>
          <p:cNvPr id="19" name="Text Placeholder 4">
            <a:extLst>
              <a:ext uri="{FF2B5EF4-FFF2-40B4-BE49-F238E27FC236}">
                <a16:creationId xmlns:a16="http://schemas.microsoft.com/office/drawing/2014/main" id="{154482D5-E0FC-4A9A-8E1D-AC36F889E350}"/>
              </a:ext>
            </a:extLst>
          </p:cNvPr>
          <p:cNvSpPr txBox="1">
            <a:spLocks/>
          </p:cNvSpPr>
          <p:nvPr/>
        </p:nvSpPr>
        <p:spPr>
          <a:xfrm>
            <a:off x="8358288" y="1130932"/>
            <a:ext cx="4375108" cy="985645"/>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200" b="1" dirty="0">
                <a:latin typeface="+mn-lt"/>
              </a:rPr>
              <a:t>SECONDARY USERS </a:t>
            </a:r>
          </a:p>
          <a:p>
            <a:pPr marL="0" indent="0" algn="ctr">
              <a:buNone/>
            </a:pPr>
            <a:r>
              <a:rPr lang="en-SG" sz="2200" b="1" dirty="0">
                <a:latin typeface="+mn-lt"/>
              </a:rPr>
              <a:t>EPIC ADMINISTRATOR</a:t>
            </a:r>
          </a:p>
        </p:txBody>
      </p:sp>
      <p:sp>
        <p:nvSpPr>
          <p:cNvPr id="21" name="Text Placeholder 4">
            <a:extLst>
              <a:ext uri="{FF2B5EF4-FFF2-40B4-BE49-F238E27FC236}">
                <a16:creationId xmlns:a16="http://schemas.microsoft.com/office/drawing/2014/main" id="{CA8B9C7C-1D5A-4BF3-8E1E-D61F4931A9A7}"/>
              </a:ext>
            </a:extLst>
          </p:cNvPr>
          <p:cNvSpPr txBox="1">
            <a:spLocks/>
          </p:cNvSpPr>
          <p:nvPr/>
        </p:nvSpPr>
        <p:spPr>
          <a:xfrm>
            <a:off x="461156" y="2675776"/>
            <a:ext cx="3321064" cy="2775773"/>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SG" sz="2000" dirty="0"/>
              <a:t>Creating an user account</a:t>
            </a:r>
          </a:p>
          <a:p>
            <a:pPr>
              <a:buFont typeface="Wingdings" panose="05000000000000000000" pitchFamily="2" charset="2"/>
              <a:buChar char="§"/>
            </a:pPr>
            <a:r>
              <a:rPr lang="en-SG" sz="2000" dirty="0"/>
              <a:t>Applying for study trips</a:t>
            </a:r>
          </a:p>
          <a:p>
            <a:pPr>
              <a:buFont typeface="Wingdings" panose="05000000000000000000" pitchFamily="2" charset="2"/>
              <a:buChar char="§"/>
            </a:pPr>
            <a:r>
              <a:rPr lang="en-SG" sz="2000" dirty="0"/>
              <a:t>Applying for internships</a:t>
            </a:r>
          </a:p>
          <a:p>
            <a:pPr marL="0" indent="0">
              <a:buNone/>
            </a:pPr>
            <a:endParaRPr lang="en-SG" sz="4400" b="1" dirty="0"/>
          </a:p>
        </p:txBody>
      </p:sp>
      <p:pic>
        <p:nvPicPr>
          <p:cNvPr id="15" name="Picture 14">
            <a:extLst>
              <a:ext uri="{FF2B5EF4-FFF2-40B4-BE49-F238E27FC236}">
                <a16:creationId xmlns:a16="http://schemas.microsoft.com/office/drawing/2014/main" id="{966A7E64-1D3A-4E44-B9C7-9D1F3483A03D}"/>
              </a:ext>
            </a:extLst>
          </p:cNvPr>
          <p:cNvPicPr>
            <a:picLocks noChangeAspect="1"/>
          </p:cNvPicPr>
          <p:nvPr/>
        </p:nvPicPr>
        <p:blipFill>
          <a:blip r:embed="rId3"/>
          <a:stretch>
            <a:fillRect/>
          </a:stretch>
        </p:blipFill>
        <p:spPr>
          <a:xfrm>
            <a:off x="4254630" y="753747"/>
            <a:ext cx="3658181" cy="1524240"/>
          </a:xfrm>
          <a:prstGeom prst="rect">
            <a:avLst/>
          </a:prstGeom>
        </p:spPr>
      </p:pic>
      <p:cxnSp>
        <p:nvCxnSpPr>
          <p:cNvPr id="7" name="Straight Arrow Connector 6">
            <a:extLst>
              <a:ext uri="{FF2B5EF4-FFF2-40B4-BE49-F238E27FC236}">
                <a16:creationId xmlns:a16="http://schemas.microsoft.com/office/drawing/2014/main" id="{B5421544-D3C6-4E2C-8174-39D710E2378A}"/>
              </a:ext>
            </a:extLst>
          </p:cNvPr>
          <p:cNvCxnSpPr>
            <a:cxnSpLocks/>
          </p:cNvCxnSpPr>
          <p:nvPr/>
        </p:nvCxnSpPr>
        <p:spPr>
          <a:xfrm flipH="1">
            <a:off x="2962031" y="1623754"/>
            <a:ext cx="18880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 Placeholder 4">
            <a:extLst>
              <a:ext uri="{FF2B5EF4-FFF2-40B4-BE49-F238E27FC236}">
                <a16:creationId xmlns:a16="http://schemas.microsoft.com/office/drawing/2014/main" id="{8B22CDBF-96E4-4384-AE90-EBD2DD0CD0D3}"/>
              </a:ext>
            </a:extLst>
          </p:cNvPr>
          <p:cNvSpPr txBox="1">
            <a:spLocks/>
          </p:cNvSpPr>
          <p:nvPr/>
        </p:nvSpPr>
        <p:spPr>
          <a:xfrm>
            <a:off x="9250824" y="2180129"/>
            <a:ext cx="2941176" cy="3250468"/>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SG" sz="2000" dirty="0"/>
              <a:t>Planning and adding study trips</a:t>
            </a:r>
          </a:p>
          <a:p>
            <a:pPr>
              <a:buFont typeface="Wingdings" panose="05000000000000000000" pitchFamily="2" charset="2"/>
              <a:buChar char="§"/>
            </a:pPr>
            <a:r>
              <a:rPr lang="en-SG" sz="2000" dirty="0"/>
              <a:t>Managing internship postings</a:t>
            </a:r>
          </a:p>
          <a:p>
            <a:pPr>
              <a:buFont typeface="Wingdings" panose="05000000000000000000" pitchFamily="2" charset="2"/>
              <a:buChar char="§"/>
            </a:pPr>
            <a:r>
              <a:rPr lang="en-SG" sz="2000" dirty="0"/>
              <a:t>Managing users</a:t>
            </a:r>
          </a:p>
          <a:p>
            <a:pPr>
              <a:buFont typeface="Wingdings" panose="05000000000000000000" pitchFamily="2" charset="2"/>
              <a:buChar char="§"/>
            </a:pPr>
            <a:r>
              <a:rPr lang="en-SG" sz="2000" dirty="0"/>
              <a:t>Managing service partners</a:t>
            </a:r>
          </a:p>
          <a:p>
            <a:pPr>
              <a:buFont typeface="Wingdings" panose="05000000000000000000" pitchFamily="2" charset="2"/>
              <a:buChar char="§"/>
            </a:pPr>
            <a:r>
              <a:rPr lang="en-SG" sz="2000" dirty="0"/>
              <a:t>Source for interns</a:t>
            </a:r>
            <a:endParaRPr lang="en-SG" sz="4400" dirty="0"/>
          </a:p>
        </p:txBody>
      </p:sp>
      <p:cxnSp>
        <p:nvCxnSpPr>
          <p:cNvPr id="23" name="Straight Arrow Connector 22">
            <a:extLst>
              <a:ext uri="{FF2B5EF4-FFF2-40B4-BE49-F238E27FC236}">
                <a16:creationId xmlns:a16="http://schemas.microsoft.com/office/drawing/2014/main" id="{E7C047EE-5412-4AF3-912C-41FEE203450C}"/>
              </a:ext>
            </a:extLst>
          </p:cNvPr>
          <p:cNvCxnSpPr>
            <a:cxnSpLocks/>
          </p:cNvCxnSpPr>
          <p:nvPr/>
        </p:nvCxnSpPr>
        <p:spPr>
          <a:xfrm>
            <a:off x="7194481" y="1623754"/>
            <a:ext cx="21058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BF1A210-9B38-4DE7-AA01-2A73276BF5A3}"/>
              </a:ext>
            </a:extLst>
          </p:cNvPr>
          <p:cNvCxnSpPr>
            <a:cxnSpLocks/>
          </p:cNvCxnSpPr>
          <p:nvPr/>
        </p:nvCxnSpPr>
        <p:spPr>
          <a:xfrm>
            <a:off x="6096000" y="2150929"/>
            <a:ext cx="0" cy="10934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760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24</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PROJECT DEMO </a:t>
            </a:r>
            <a:r>
              <a:rPr lang="en-US" sz="2400" dirty="0"/>
              <a:t>–</a:t>
            </a:r>
            <a:r>
              <a:rPr lang="en-US" dirty="0"/>
              <a:t> </a:t>
            </a:r>
            <a:r>
              <a:rPr lang="en-US" sz="1800" dirty="0"/>
              <a:t>STARTING ON OUR EPIC JOURBEY</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sp>
        <p:nvSpPr>
          <p:cNvPr id="6" name="Rectangle 5">
            <a:extLst>
              <a:ext uri="{FF2B5EF4-FFF2-40B4-BE49-F238E27FC236}">
                <a16:creationId xmlns:a16="http://schemas.microsoft.com/office/drawing/2014/main" id="{F1641CF8-F3B7-432E-93A3-D0ABEC5DC7BC}"/>
              </a:ext>
            </a:extLst>
          </p:cNvPr>
          <p:cNvSpPr/>
          <p:nvPr/>
        </p:nvSpPr>
        <p:spPr>
          <a:xfrm>
            <a:off x="5977217" y="3244334"/>
            <a:ext cx="237566" cy="369332"/>
          </a:xfrm>
          <a:prstGeom prst="rect">
            <a:avLst/>
          </a:prstGeom>
        </p:spPr>
        <p:txBody>
          <a:bodyPr wrap="none">
            <a:spAutoFit/>
          </a:bodyPr>
          <a:lstStyle/>
          <a:p>
            <a:r>
              <a:rPr lang="en-US" dirty="0"/>
              <a:t> </a:t>
            </a:r>
          </a:p>
        </p:txBody>
      </p:sp>
      <p:pic>
        <p:nvPicPr>
          <p:cNvPr id="18434" name="Picture 2" descr="Image result for desktop icon png">
            <a:extLst>
              <a:ext uri="{FF2B5EF4-FFF2-40B4-BE49-F238E27FC236}">
                <a16:creationId xmlns:a16="http://schemas.microsoft.com/office/drawing/2014/main" id="{1536D262-314E-4196-9027-4A976E77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971" y="795218"/>
            <a:ext cx="8385908" cy="64086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41A6BB0-C329-41BD-90C1-77C0EC40FDC9}"/>
              </a:ext>
            </a:extLst>
          </p:cNvPr>
          <p:cNvPicPr>
            <a:picLocks noChangeAspect="1"/>
          </p:cNvPicPr>
          <p:nvPr/>
        </p:nvPicPr>
        <p:blipFill>
          <a:blip r:embed="rId4"/>
          <a:stretch>
            <a:fillRect/>
          </a:stretch>
        </p:blipFill>
        <p:spPr>
          <a:xfrm>
            <a:off x="2790093" y="1534555"/>
            <a:ext cx="7049477" cy="3928466"/>
          </a:xfrm>
          <a:prstGeom prst="rect">
            <a:avLst/>
          </a:prstGeom>
        </p:spPr>
      </p:pic>
    </p:spTree>
    <p:extLst>
      <p:ext uri="{BB962C8B-B14F-4D97-AF65-F5344CB8AC3E}">
        <p14:creationId xmlns:p14="http://schemas.microsoft.com/office/powerpoint/2010/main" val="3407686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View of Mountain " title="View of Mountain ">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3" name="Freeform: Shape 12" descr="Mountain landscape">
            <a:extLst>
              <a:ext uri="{FF2B5EF4-FFF2-40B4-BE49-F238E27FC236}">
                <a16:creationId xmlns:a16="http://schemas.microsoft.com/office/drawing/2014/main" id="{C6C7DB9E-AAE0-492D-9636-97F97F7754BC}"/>
              </a:ext>
            </a:extLst>
          </p:cNvPr>
          <p:cNvSpPr/>
          <p:nvPr/>
        </p:nvSpPr>
        <p:spPr>
          <a:xfrm>
            <a:off x="0" y="695355"/>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rgbClr val="CC6600">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C6600"/>
              </a:solidFill>
            </a:endParaRPr>
          </a:p>
        </p:txBody>
      </p:sp>
      <p:sp>
        <p:nvSpPr>
          <p:cNvPr id="4" name="Title 3"/>
          <p:cNvSpPr>
            <a:spLocks noGrp="1"/>
          </p:cNvSpPr>
          <p:nvPr>
            <p:ph type="title"/>
          </p:nvPr>
        </p:nvSpPr>
        <p:spPr bwMode="blackGray">
          <a:xfrm>
            <a:off x="6644481" y="2641844"/>
            <a:ext cx="5714999" cy="1872028"/>
          </a:xfrm>
        </p:spPr>
        <p:txBody>
          <a:bodyPr/>
          <a:lstStyle/>
          <a:p>
            <a:r>
              <a:rPr lang="en-US" dirty="0"/>
              <a:t>PROJECT MANAGEMENT</a:t>
            </a: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6717322" y="4498257"/>
            <a:ext cx="5179403" cy="1500187"/>
          </a:xfrm>
        </p:spPr>
        <p:txBody>
          <a:bodyPr>
            <a:normAutofit/>
          </a:bodyPr>
          <a:lstStyle/>
          <a:p>
            <a:r>
              <a:rPr lang="en-US" dirty="0"/>
              <a:t>OUR PROGRESS</a:t>
            </a:r>
          </a:p>
        </p:txBody>
      </p:sp>
      <p:pic>
        <p:nvPicPr>
          <p:cNvPr id="2" name="Picture 1">
            <a:extLst>
              <a:ext uri="{FF2B5EF4-FFF2-40B4-BE49-F238E27FC236}">
                <a16:creationId xmlns:a16="http://schemas.microsoft.com/office/drawing/2014/main" id="{555C33BF-5AF1-4D65-AA25-C70339765B45}"/>
              </a:ext>
            </a:extLst>
          </p:cNvPr>
          <p:cNvPicPr>
            <a:picLocks noChangeAspect="1"/>
          </p:cNvPicPr>
          <p:nvPr/>
        </p:nvPicPr>
        <p:blipFill>
          <a:blip r:embed="rId4"/>
          <a:stretch>
            <a:fillRect/>
          </a:stretch>
        </p:blipFill>
        <p:spPr>
          <a:xfrm>
            <a:off x="5440136" y="6240783"/>
            <a:ext cx="5981700" cy="506185"/>
          </a:xfrm>
          <a:prstGeom prst="rect">
            <a:avLst/>
          </a:prstGeom>
        </p:spPr>
      </p:pic>
    </p:spTree>
    <p:extLst>
      <p:ext uri="{BB962C8B-B14F-4D97-AF65-F5344CB8AC3E}">
        <p14:creationId xmlns:p14="http://schemas.microsoft.com/office/powerpoint/2010/main" val="105057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26</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METHODOLOGY </a:t>
            </a:r>
            <a:r>
              <a:rPr lang="en-US" sz="2400" dirty="0"/>
              <a:t>– SCRUM FRAMEWORK</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sp>
        <p:nvSpPr>
          <p:cNvPr id="7" name="Text Placeholder 4">
            <a:extLst>
              <a:ext uri="{FF2B5EF4-FFF2-40B4-BE49-F238E27FC236}">
                <a16:creationId xmlns:a16="http://schemas.microsoft.com/office/drawing/2014/main" id="{0C4B0212-AB02-46BC-B0C1-DC9A22D95897}"/>
              </a:ext>
            </a:extLst>
          </p:cNvPr>
          <p:cNvSpPr txBox="1">
            <a:spLocks/>
          </p:cNvSpPr>
          <p:nvPr/>
        </p:nvSpPr>
        <p:spPr>
          <a:xfrm>
            <a:off x="572557" y="1168302"/>
            <a:ext cx="6569918" cy="1829297"/>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400" b="1" dirty="0"/>
              <a:t>MODIFIED SCRUM APPROACH</a:t>
            </a:r>
          </a:p>
          <a:p>
            <a:pPr>
              <a:buFont typeface="Wingdings" panose="05000000000000000000" pitchFamily="2" charset="2"/>
              <a:buChar char="§"/>
            </a:pPr>
            <a:r>
              <a:rPr lang="en-SG" sz="2200" b="1" dirty="0"/>
              <a:t>Unable to have a daily scrum meeting</a:t>
            </a:r>
          </a:p>
          <a:p>
            <a:pPr marL="0" indent="0">
              <a:buNone/>
            </a:pPr>
            <a:endParaRPr lang="en-SG" sz="2200" b="1" dirty="0"/>
          </a:p>
          <a:p>
            <a:pPr marL="0" indent="0">
              <a:buNone/>
            </a:pPr>
            <a:r>
              <a:rPr lang="en-SG" sz="2400" b="1" dirty="0"/>
              <a:t>AGILE APPROACH</a:t>
            </a:r>
          </a:p>
          <a:p>
            <a:pPr>
              <a:buFont typeface="Wingdings" panose="05000000000000000000" pitchFamily="2" charset="2"/>
              <a:buChar char="§"/>
            </a:pPr>
            <a:r>
              <a:rPr lang="en-SG" sz="2200" b="1" dirty="0"/>
              <a:t>2 week sprints</a:t>
            </a:r>
          </a:p>
          <a:p>
            <a:pPr>
              <a:buFont typeface="Wingdings" panose="05000000000000000000" pitchFamily="2" charset="2"/>
              <a:buChar char="§"/>
            </a:pPr>
            <a:r>
              <a:rPr lang="en-SG" sz="2200" b="1" dirty="0"/>
              <a:t>At the end of each sprint, sprint review is conducted and new functionalities are shared with the stakeholders</a:t>
            </a:r>
          </a:p>
          <a:p>
            <a:pPr>
              <a:buFont typeface="Wingdings" panose="05000000000000000000" pitchFamily="2" charset="2"/>
              <a:buChar char="§"/>
            </a:pPr>
            <a:r>
              <a:rPr lang="en-SG" sz="2200" b="1" dirty="0"/>
              <a:t>Feedbacks are accepted and provided </a:t>
            </a:r>
          </a:p>
        </p:txBody>
      </p:sp>
      <p:pic>
        <p:nvPicPr>
          <p:cNvPr id="9" name="Picture 2" descr="Image result for scrum methodology">
            <a:extLst>
              <a:ext uri="{FF2B5EF4-FFF2-40B4-BE49-F238E27FC236}">
                <a16:creationId xmlns:a16="http://schemas.microsoft.com/office/drawing/2014/main" id="{4A0E1BA2-5B88-4B49-AB63-284E94260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731" y="3580359"/>
            <a:ext cx="5618813" cy="327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9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27</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PROJECT SCOPE </a:t>
            </a:r>
            <a:r>
              <a:rPr lang="en-US" sz="2400" dirty="0"/>
              <a:t>– PLANNED</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pic>
        <p:nvPicPr>
          <p:cNvPr id="5" name="Picture 4">
            <a:extLst>
              <a:ext uri="{FF2B5EF4-FFF2-40B4-BE49-F238E27FC236}">
                <a16:creationId xmlns:a16="http://schemas.microsoft.com/office/drawing/2014/main" id="{88C67199-7A41-4BDD-BE65-BD508C2B9E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50" b="98167" l="2560" r="98512">
                        <a14:foregroundMark x1="89643" y1="10724" x2="6131" y2="2750"/>
                        <a14:foregroundMark x1="6131" y1="2750" x2="9345" y2="8983"/>
                        <a14:foregroundMark x1="4345" y1="11274" x2="5060" y2="67828"/>
                        <a14:foregroundMark x1="5060" y1="67828" x2="17262" y2="93492"/>
                        <a14:foregroundMark x1="17262" y1="93492" x2="32202" y2="99267"/>
                        <a14:foregroundMark x1="32202" y1="99267" x2="49167" y2="99267"/>
                        <a14:foregroundMark x1="49167" y1="99267" x2="82738" y2="89826"/>
                        <a14:foregroundMark x1="82738" y1="89826" x2="88571" y2="81027"/>
                        <a14:foregroundMark x1="88571" y1="81027" x2="94048" y2="30339"/>
                        <a14:foregroundMark x1="94048" y1="30339" x2="92917" y2="14940"/>
                        <a14:foregroundMark x1="97560" y1="14024" x2="98571" y2="77085"/>
                        <a14:foregroundMark x1="31548" y1="13016" x2="20179" y2="7333"/>
                        <a14:foregroundMark x1="20179" y1="7333" x2="12976" y2="7149"/>
                        <a14:foregroundMark x1="12976" y1="7149" x2="18988" y2="11182"/>
                        <a14:foregroundMark x1="18988" y1="11182" x2="18988" y2="11182"/>
                        <a14:foregroundMark x1="1548" y1="15674" x2="3512" y2="73694"/>
                        <a14:foregroundMark x1="3512" y1="73694" x2="1488" y2="84693"/>
                        <a14:foregroundMark x1="1488" y1="84693" x2="4524" y2="93584"/>
                        <a14:foregroundMark x1="4524" y1="93584" x2="12798" y2="98442"/>
                        <a14:foregroundMark x1="12798" y1="98442" x2="21845" y2="98717"/>
                        <a14:foregroundMark x1="21845" y1="98717" x2="61786" y2="95875"/>
                        <a14:foregroundMark x1="61786" y1="95875" x2="92738" y2="98167"/>
                        <a14:foregroundMark x1="2560" y1="9258" x2="2857" y2="55270"/>
                        <a14:foregroundMark x1="19762" y1="10266" x2="14702" y2="16590"/>
                        <a14:foregroundMark x1="14702" y1="16590" x2="13988" y2="19157"/>
                        <a14:foregroundMark x1="22738" y1="10724" x2="15714" y2="16499"/>
                        <a14:foregroundMark x1="12321" y1="9716" x2="17381" y2="16224"/>
                        <a14:foregroundMark x1="17381" y1="16224" x2="19940" y2="16407"/>
                        <a14:backgroundMark x1="2738" y1="1925" x2="1131" y2="5225"/>
                      </a14:backgroundRemoval>
                    </a14:imgEffect>
                  </a14:imgLayer>
                </a14:imgProps>
              </a:ext>
            </a:extLst>
          </a:blip>
          <a:stretch>
            <a:fillRect/>
          </a:stretch>
        </p:blipFill>
        <p:spPr>
          <a:xfrm>
            <a:off x="1652764" y="802104"/>
            <a:ext cx="9115071" cy="5919371"/>
          </a:xfrm>
          <a:prstGeom prst="rect">
            <a:avLst/>
          </a:prstGeom>
        </p:spPr>
      </p:pic>
      <p:pic>
        <p:nvPicPr>
          <p:cNvPr id="6" name="Picture 5">
            <a:extLst>
              <a:ext uri="{FF2B5EF4-FFF2-40B4-BE49-F238E27FC236}">
                <a16:creationId xmlns:a16="http://schemas.microsoft.com/office/drawing/2014/main" id="{D411CAD3-7DA6-474B-AEF6-5530765FCBA3}"/>
              </a:ext>
            </a:extLst>
          </p:cNvPr>
          <p:cNvPicPr>
            <a:picLocks noChangeAspect="1"/>
          </p:cNvPicPr>
          <p:nvPr/>
        </p:nvPicPr>
        <p:blipFill rotWithShape="1">
          <a:blip r:embed="rId5"/>
          <a:srcRect t="20818"/>
          <a:stretch/>
        </p:blipFill>
        <p:spPr>
          <a:xfrm>
            <a:off x="2357871" y="1260764"/>
            <a:ext cx="2267320" cy="524714"/>
          </a:xfrm>
          <a:prstGeom prst="rect">
            <a:avLst/>
          </a:prstGeom>
        </p:spPr>
      </p:pic>
    </p:spTree>
    <p:extLst>
      <p:ext uri="{BB962C8B-B14F-4D97-AF65-F5344CB8AC3E}">
        <p14:creationId xmlns:p14="http://schemas.microsoft.com/office/powerpoint/2010/main" val="393421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28</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PROJECT SCOPE </a:t>
            </a:r>
            <a:r>
              <a:rPr lang="en-US" sz="2400" dirty="0"/>
              <a:t>– CURRENT</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pic>
        <p:nvPicPr>
          <p:cNvPr id="5" name="Picture 4">
            <a:extLst>
              <a:ext uri="{FF2B5EF4-FFF2-40B4-BE49-F238E27FC236}">
                <a16:creationId xmlns:a16="http://schemas.microsoft.com/office/drawing/2014/main" id="{DB92B13E-FB0C-4E46-84A3-4D9E2303F9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110" b="98326" l="3962" r="96435">
                        <a14:foregroundMark x1="6961" y1="8018" x2="71477" y2="49251"/>
                        <a14:foregroundMark x1="71477" y1="49251" x2="87040" y2="81145"/>
                        <a14:foregroundMark x1="87040" y1="81145" x2="91115" y2="92247"/>
                        <a14:foregroundMark x1="91115" y1="92247" x2="92559" y2="92942"/>
                        <a14:foregroundMark x1="94567" y1="8722" x2="28806" y2="54714"/>
                        <a14:foregroundMark x1="28806" y1="54714" x2="11036" y2="80176"/>
                        <a14:foregroundMark x1="11036" y1="80176" x2="4131" y2="84846"/>
                        <a14:foregroundMark x1="5999" y1="12159" x2="69949" y2="15066"/>
                        <a14:foregroundMark x1="69949" y1="15066" x2="92190" y2="12159"/>
                        <a14:foregroundMark x1="92190" y1="12159" x2="93435" y2="13128"/>
                        <a14:foregroundMark x1="17317" y1="6432" x2="79966" y2="11013"/>
                        <a14:foregroundMark x1="79966" y1="11013" x2="95586" y2="34537"/>
                        <a14:foregroundMark x1="95586" y1="34537" x2="91737" y2="42907"/>
                        <a14:foregroundMark x1="91737" y1="42907" x2="64856" y2="46784"/>
                        <a14:foregroundMark x1="64856" y1="46784" x2="19581" y2="37269"/>
                        <a14:foregroundMark x1="19581" y1="37269" x2="6848" y2="25374"/>
                        <a14:foregroundMark x1="6848" y1="25374" x2="10413" y2="14714"/>
                        <a14:foregroundMark x1="10413" y1="14714" x2="11149" y2="14009"/>
                        <a14:foregroundMark x1="9111" y1="6079" x2="43067" y2="6784"/>
                        <a14:foregroundMark x1="43067" y1="6784" x2="52292" y2="6432"/>
                        <a14:foregroundMark x1="52292" y1="6432" x2="68081" y2="6520"/>
                        <a14:foregroundMark x1="68081" y1="6520" x2="82117" y2="6079"/>
                        <a14:foregroundMark x1="82117" y1="6079" x2="88398" y2="6079"/>
                        <a14:foregroundMark x1="88398" y1="6079" x2="92643" y2="14273"/>
                        <a14:foregroundMark x1="92643" y1="14273" x2="95020" y2="32599"/>
                        <a14:foregroundMark x1="25241" y1="9956" x2="12054" y2="8194"/>
                        <a14:foregroundMark x1="12054" y1="8194" x2="11941" y2="8370"/>
                        <a14:foregroundMark x1="6452" y1="12863" x2="4244" y2="86696"/>
                        <a14:foregroundMark x1="4244" y1="86696" x2="4414" y2="87048"/>
                        <a14:foregroundMark x1="3962" y1="28722" x2="5263" y2="55771"/>
                        <a14:foregroundMark x1="4754" y1="87489" x2="8715" y2="94802"/>
                        <a14:foregroundMark x1="8715" y1="94802" x2="14049" y2="97638"/>
                        <a14:foregroundMark x1="19684" y1="97731" x2="39219" y2="94537"/>
                        <a14:foregroundMark x1="13356" y1="5727" x2="19921" y2="5815"/>
                        <a14:foregroundMark x1="19921" y1="5815" x2="26429" y2="5198"/>
                        <a14:foregroundMark x1="26429" y1="5198" x2="27165" y2="5198"/>
                        <a14:foregroundMark x1="38766" y1="96652" x2="47821" y2="97181"/>
                        <a14:foregroundMark x1="47821" y1="97181" x2="92600" y2="92872"/>
                        <a14:foregroundMark x1="96435" y1="35242" x2="94928" y2="90944"/>
                        <a14:backgroundMark x1="15280" y1="99207" x2="17148" y2="99912"/>
                        <a14:backgroundMark x1="14318" y1="98855" x2="19185" y2="98943"/>
                        <a14:backgroundMark x1="13356" y1="99471" x2="14658" y2="99207"/>
                        <a14:backgroundMark x1="94680" y1="94009" x2="94680" y2="96300"/>
                        <a14:backgroundMark x1="95586" y1="93304" x2="93265" y2="97269"/>
                        <a14:backgroundMark x1="96095" y1="92070" x2="94963" y2="94537"/>
                      </a14:backgroundRemoval>
                    </a14:imgEffect>
                  </a14:imgLayer>
                </a14:imgProps>
              </a:ext>
            </a:extLst>
          </a:blip>
          <a:stretch>
            <a:fillRect/>
          </a:stretch>
        </p:blipFill>
        <p:spPr>
          <a:xfrm>
            <a:off x="1441513" y="742028"/>
            <a:ext cx="9308973" cy="5979447"/>
          </a:xfrm>
          <a:prstGeom prst="rect">
            <a:avLst/>
          </a:prstGeom>
        </p:spPr>
      </p:pic>
      <p:pic>
        <p:nvPicPr>
          <p:cNvPr id="7" name="Picture 6">
            <a:extLst>
              <a:ext uri="{FF2B5EF4-FFF2-40B4-BE49-F238E27FC236}">
                <a16:creationId xmlns:a16="http://schemas.microsoft.com/office/drawing/2014/main" id="{E532B8FD-97A6-44E9-BBC4-4E76DA2AE641}"/>
              </a:ext>
            </a:extLst>
          </p:cNvPr>
          <p:cNvPicPr>
            <a:picLocks noChangeAspect="1"/>
          </p:cNvPicPr>
          <p:nvPr/>
        </p:nvPicPr>
        <p:blipFill rotWithShape="1">
          <a:blip r:embed="rId5"/>
          <a:srcRect t="20818"/>
          <a:stretch/>
        </p:blipFill>
        <p:spPr>
          <a:xfrm>
            <a:off x="2316308" y="1302328"/>
            <a:ext cx="2267320" cy="524714"/>
          </a:xfrm>
          <a:prstGeom prst="rect">
            <a:avLst/>
          </a:prstGeom>
        </p:spPr>
      </p:pic>
    </p:spTree>
    <p:extLst>
      <p:ext uri="{BB962C8B-B14F-4D97-AF65-F5344CB8AC3E}">
        <p14:creationId xmlns:p14="http://schemas.microsoft.com/office/powerpoint/2010/main" val="425277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29</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PROJECT TIMELINE </a:t>
            </a:r>
            <a:r>
              <a:rPr lang="en-US" sz="2400" dirty="0"/>
              <a:t>– PLANNED</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pic>
        <p:nvPicPr>
          <p:cNvPr id="5" name="Picture 4">
            <a:extLst>
              <a:ext uri="{FF2B5EF4-FFF2-40B4-BE49-F238E27FC236}">
                <a16:creationId xmlns:a16="http://schemas.microsoft.com/office/drawing/2014/main" id="{E7622C19-6B7B-43A4-876D-0F5FA0DC28CC}"/>
              </a:ext>
            </a:extLst>
          </p:cNvPr>
          <p:cNvPicPr>
            <a:picLocks noChangeAspect="1"/>
          </p:cNvPicPr>
          <p:nvPr/>
        </p:nvPicPr>
        <p:blipFill>
          <a:blip r:embed="rId3"/>
          <a:stretch>
            <a:fillRect/>
          </a:stretch>
        </p:blipFill>
        <p:spPr>
          <a:xfrm>
            <a:off x="0" y="867014"/>
            <a:ext cx="12192000" cy="5696167"/>
          </a:xfrm>
          <a:prstGeom prst="rect">
            <a:avLst/>
          </a:prstGeom>
        </p:spPr>
      </p:pic>
    </p:spTree>
    <p:extLst>
      <p:ext uri="{BB962C8B-B14F-4D97-AF65-F5344CB8AC3E}">
        <p14:creationId xmlns:p14="http://schemas.microsoft.com/office/powerpoint/2010/main" val="321375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View of Mountain " title="View of Mountain ">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3" name="Freeform: Shape 12" descr="Mountain landscape">
            <a:extLst>
              <a:ext uri="{FF2B5EF4-FFF2-40B4-BE49-F238E27FC236}">
                <a16:creationId xmlns:a16="http://schemas.microsoft.com/office/drawing/2014/main" id="{C6C7DB9E-AAE0-492D-9636-97F97F7754BC}"/>
              </a:ext>
            </a:extLst>
          </p:cNvPr>
          <p:cNvSpPr/>
          <p:nvPr/>
        </p:nvSpPr>
        <p:spPr>
          <a:xfrm>
            <a:off x="0" y="695355"/>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rgbClr val="CC6600">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C6600"/>
              </a:solidFill>
            </a:endParaRPr>
          </a:p>
        </p:txBody>
      </p:sp>
      <p:sp>
        <p:nvSpPr>
          <p:cNvPr id="4" name="Title 3"/>
          <p:cNvSpPr>
            <a:spLocks noGrp="1"/>
          </p:cNvSpPr>
          <p:nvPr>
            <p:ph type="title"/>
          </p:nvPr>
        </p:nvSpPr>
        <p:spPr bwMode="blackGray">
          <a:xfrm>
            <a:off x="6238876" y="2647012"/>
            <a:ext cx="5429384" cy="1872028"/>
          </a:xfrm>
        </p:spPr>
        <p:txBody>
          <a:bodyPr/>
          <a:lstStyle/>
          <a:p>
            <a:r>
              <a:rPr lang="en-US" dirty="0"/>
              <a:t>OUR TEAM &amp; STAKEHOLDERS</a:t>
            </a: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p:txBody>
          <a:bodyPr>
            <a:normAutofit/>
          </a:bodyPr>
          <a:lstStyle/>
          <a:p>
            <a:r>
              <a:rPr lang="en-US" dirty="0"/>
              <a:t>KNOWING MORE ABOUT US</a:t>
            </a:r>
          </a:p>
        </p:txBody>
      </p:sp>
      <p:pic>
        <p:nvPicPr>
          <p:cNvPr id="2" name="Picture 1">
            <a:extLst>
              <a:ext uri="{FF2B5EF4-FFF2-40B4-BE49-F238E27FC236}">
                <a16:creationId xmlns:a16="http://schemas.microsoft.com/office/drawing/2014/main" id="{555C33BF-5AF1-4D65-AA25-C70339765B45}"/>
              </a:ext>
            </a:extLst>
          </p:cNvPr>
          <p:cNvPicPr>
            <a:picLocks noChangeAspect="1"/>
          </p:cNvPicPr>
          <p:nvPr/>
        </p:nvPicPr>
        <p:blipFill>
          <a:blip r:embed="rId4"/>
          <a:stretch>
            <a:fillRect/>
          </a:stretch>
        </p:blipFill>
        <p:spPr>
          <a:xfrm>
            <a:off x="5440136" y="6240783"/>
            <a:ext cx="5981700" cy="506185"/>
          </a:xfrm>
          <a:prstGeom prst="rect">
            <a:avLst/>
          </a:prstGeom>
        </p:spPr>
      </p:pic>
    </p:spTree>
    <p:extLst>
      <p:ext uri="{BB962C8B-B14F-4D97-AF65-F5344CB8AC3E}">
        <p14:creationId xmlns:p14="http://schemas.microsoft.com/office/powerpoint/2010/main" val="697528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30</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PROJECT TIMELINE </a:t>
            </a:r>
            <a:r>
              <a:rPr lang="en-US" sz="2400" dirty="0"/>
              <a:t>– CURRENT</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pic>
        <p:nvPicPr>
          <p:cNvPr id="6" name="Picture 5">
            <a:extLst>
              <a:ext uri="{FF2B5EF4-FFF2-40B4-BE49-F238E27FC236}">
                <a16:creationId xmlns:a16="http://schemas.microsoft.com/office/drawing/2014/main" id="{A702D5A0-375E-4A64-8222-9F7E5BE08983}"/>
              </a:ext>
            </a:extLst>
          </p:cNvPr>
          <p:cNvPicPr>
            <a:picLocks noChangeAspect="1"/>
          </p:cNvPicPr>
          <p:nvPr/>
        </p:nvPicPr>
        <p:blipFill>
          <a:blip r:embed="rId3"/>
          <a:stretch>
            <a:fillRect/>
          </a:stretch>
        </p:blipFill>
        <p:spPr>
          <a:xfrm>
            <a:off x="0" y="794646"/>
            <a:ext cx="12192000" cy="5926829"/>
          </a:xfrm>
          <a:prstGeom prst="rect">
            <a:avLst/>
          </a:prstGeom>
        </p:spPr>
      </p:pic>
    </p:spTree>
    <p:extLst>
      <p:ext uri="{BB962C8B-B14F-4D97-AF65-F5344CB8AC3E}">
        <p14:creationId xmlns:p14="http://schemas.microsoft.com/office/powerpoint/2010/main" val="2726239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31</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TASK OVERVIEW </a:t>
            </a:r>
            <a:r>
              <a:rPr lang="en-US" sz="2400" dirty="0"/>
              <a:t>– CURRENT</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pic>
        <p:nvPicPr>
          <p:cNvPr id="8" name="Picture 7">
            <a:extLst>
              <a:ext uri="{FF2B5EF4-FFF2-40B4-BE49-F238E27FC236}">
                <a16:creationId xmlns:a16="http://schemas.microsoft.com/office/drawing/2014/main" id="{1F0D6048-B36D-4A92-8647-ACAD576E5E37}"/>
              </a:ext>
            </a:extLst>
          </p:cNvPr>
          <p:cNvPicPr>
            <a:picLocks noChangeAspect="1"/>
          </p:cNvPicPr>
          <p:nvPr/>
        </p:nvPicPr>
        <p:blipFill>
          <a:blip r:embed="rId3"/>
          <a:stretch>
            <a:fillRect/>
          </a:stretch>
        </p:blipFill>
        <p:spPr>
          <a:xfrm>
            <a:off x="1794373" y="1054508"/>
            <a:ext cx="8603253" cy="5666967"/>
          </a:xfrm>
          <a:prstGeom prst="rect">
            <a:avLst/>
          </a:prstGeom>
        </p:spPr>
      </p:pic>
      <p:sp>
        <p:nvSpPr>
          <p:cNvPr id="6" name="Oval 5">
            <a:extLst>
              <a:ext uri="{FF2B5EF4-FFF2-40B4-BE49-F238E27FC236}">
                <a16:creationId xmlns:a16="http://schemas.microsoft.com/office/drawing/2014/main" id="{36C687E7-4951-49D6-8517-B66C5BFEABB2}"/>
              </a:ext>
            </a:extLst>
          </p:cNvPr>
          <p:cNvSpPr/>
          <p:nvPr/>
        </p:nvSpPr>
        <p:spPr>
          <a:xfrm>
            <a:off x="5718657" y="2248525"/>
            <a:ext cx="983286" cy="4107825"/>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037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32</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TASK SCORE </a:t>
            </a:r>
            <a:r>
              <a:rPr lang="en-US" sz="2400" dirty="0"/>
              <a:t>– CURRENT</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pic>
        <p:nvPicPr>
          <p:cNvPr id="8" name="Picture 7">
            <a:extLst>
              <a:ext uri="{FF2B5EF4-FFF2-40B4-BE49-F238E27FC236}">
                <a16:creationId xmlns:a16="http://schemas.microsoft.com/office/drawing/2014/main" id="{BDFBD974-7944-47FB-B255-442C2BB05749}"/>
              </a:ext>
            </a:extLst>
          </p:cNvPr>
          <p:cNvPicPr>
            <a:picLocks noChangeAspect="1"/>
          </p:cNvPicPr>
          <p:nvPr/>
        </p:nvPicPr>
        <p:blipFill>
          <a:blip r:embed="rId3"/>
          <a:stretch>
            <a:fillRect/>
          </a:stretch>
        </p:blipFill>
        <p:spPr>
          <a:xfrm>
            <a:off x="1724024" y="994521"/>
            <a:ext cx="8743951" cy="5726954"/>
          </a:xfrm>
          <a:prstGeom prst="rect">
            <a:avLst/>
          </a:prstGeom>
        </p:spPr>
      </p:pic>
      <p:sp>
        <p:nvSpPr>
          <p:cNvPr id="5" name="Oval 4">
            <a:extLst>
              <a:ext uri="{FF2B5EF4-FFF2-40B4-BE49-F238E27FC236}">
                <a16:creationId xmlns:a16="http://schemas.microsoft.com/office/drawing/2014/main" id="{8E7A502D-88AE-4EF7-8F02-1C843E771787}"/>
              </a:ext>
            </a:extLst>
          </p:cNvPr>
          <p:cNvSpPr/>
          <p:nvPr/>
        </p:nvSpPr>
        <p:spPr>
          <a:xfrm>
            <a:off x="5450681" y="2189538"/>
            <a:ext cx="1731364" cy="4240637"/>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415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33</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TASKS LOG – </a:t>
            </a:r>
            <a:r>
              <a:rPr lang="en-US" sz="2400" dirty="0"/>
              <a:t>ITER 6</a:t>
            </a:r>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graphicFrame>
        <p:nvGraphicFramePr>
          <p:cNvPr id="5" name="Table 4">
            <a:extLst>
              <a:ext uri="{FF2B5EF4-FFF2-40B4-BE49-F238E27FC236}">
                <a16:creationId xmlns:a16="http://schemas.microsoft.com/office/drawing/2014/main" id="{2D36A007-BF10-4DAA-A1B6-33C0B169779A}"/>
              </a:ext>
            </a:extLst>
          </p:cNvPr>
          <p:cNvGraphicFramePr>
            <a:graphicFrameLocks noGrp="1"/>
          </p:cNvGraphicFramePr>
          <p:nvPr>
            <p:extLst>
              <p:ext uri="{D42A27DB-BD31-4B8C-83A1-F6EECF244321}">
                <p14:modId xmlns:p14="http://schemas.microsoft.com/office/powerpoint/2010/main" val="2312415408"/>
              </p:ext>
            </p:extLst>
          </p:nvPr>
        </p:nvGraphicFramePr>
        <p:xfrm>
          <a:off x="437986" y="1132540"/>
          <a:ext cx="11026468" cy="5141918"/>
        </p:xfrm>
        <a:graphic>
          <a:graphicData uri="http://schemas.openxmlformats.org/drawingml/2006/table">
            <a:tbl>
              <a:tblPr/>
              <a:tblGrid>
                <a:gridCol w="2517161">
                  <a:extLst>
                    <a:ext uri="{9D8B030D-6E8A-4147-A177-3AD203B41FA5}">
                      <a16:colId xmlns:a16="http://schemas.microsoft.com/office/drawing/2014/main" val="1309224952"/>
                    </a:ext>
                  </a:extLst>
                </a:gridCol>
                <a:gridCol w="5708046">
                  <a:extLst>
                    <a:ext uri="{9D8B030D-6E8A-4147-A177-3AD203B41FA5}">
                      <a16:colId xmlns:a16="http://schemas.microsoft.com/office/drawing/2014/main" val="1721933411"/>
                    </a:ext>
                  </a:extLst>
                </a:gridCol>
                <a:gridCol w="1543961">
                  <a:extLst>
                    <a:ext uri="{9D8B030D-6E8A-4147-A177-3AD203B41FA5}">
                      <a16:colId xmlns:a16="http://schemas.microsoft.com/office/drawing/2014/main" val="3579249031"/>
                    </a:ext>
                  </a:extLst>
                </a:gridCol>
                <a:gridCol w="1257300">
                  <a:extLst>
                    <a:ext uri="{9D8B030D-6E8A-4147-A177-3AD203B41FA5}">
                      <a16:colId xmlns:a16="http://schemas.microsoft.com/office/drawing/2014/main" val="797895060"/>
                    </a:ext>
                  </a:extLst>
                </a:gridCol>
              </a:tblGrid>
              <a:tr h="248885">
                <a:tc gridSpan="4">
                  <a:txBody>
                    <a:bodyPr/>
                    <a:lstStyle/>
                    <a:p>
                      <a:pPr algn="ctr" rtl="0" fontAlgn="t">
                        <a:spcBef>
                          <a:spcPts val="0"/>
                        </a:spcBef>
                        <a:spcAft>
                          <a:spcPts val="0"/>
                        </a:spcAft>
                      </a:pPr>
                      <a:r>
                        <a:rPr lang="en-US" sz="2400" b="1" i="0" u="none" strike="noStrike" dirty="0">
                          <a:solidFill>
                            <a:srgbClr val="000000"/>
                          </a:solidFill>
                          <a:effectLst/>
                          <a:latin typeface="+mn-lt"/>
                        </a:rPr>
                        <a:t>Iteration 6</a:t>
                      </a:r>
                      <a:endParaRPr lang="en-US" sz="24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42286802"/>
                  </a:ext>
                </a:extLst>
              </a:tr>
              <a:tr h="417318">
                <a:tc>
                  <a:txBody>
                    <a:bodyPr/>
                    <a:lstStyle/>
                    <a:p>
                      <a:pPr algn="l" rtl="0" fontAlgn="t">
                        <a:spcBef>
                          <a:spcPts val="0"/>
                        </a:spcBef>
                        <a:spcAft>
                          <a:spcPts val="0"/>
                        </a:spcAft>
                      </a:pPr>
                      <a:r>
                        <a:rPr lang="en-US" sz="1800" b="1" i="0" u="none" strike="noStrike" dirty="0">
                          <a:solidFill>
                            <a:srgbClr val="000000"/>
                          </a:solidFill>
                          <a:effectLst/>
                          <a:latin typeface="+mn-lt"/>
                        </a:rPr>
                        <a:t>Date</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mn-lt"/>
                        </a:rPr>
                        <a:t>Task</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mn-lt"/>
                        </a:rPr>
                        <a:t>Type</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mn-lt"/>
                        </a:rPr>
                        <a:t>Completed?</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6254023"/>
                  </a:ext>
                </a:extLst>
              </a:tr>
              <a:tr h="377137">
                <a:tc>
                  <a:txBody>
                    <a:bodyPr/>
                    <a:lstStyle/>
                    <a:p>
                      <a:pPr algn="l" rtl="0" fontAlgn="t">
                        <a:spcBef>
                          <a:spcPts val="0"/>
                        </a:spcBef>
                        <a:spcAft>
                          <a:spcPts val="0"/>
                        </a:spcAft>
                      </a:pPr>
                      <a:r>
                        <a:rPr lang="en-US" sz="1800" b="0" i="0" u="none" strike="noStrike" dirty="0">
                          <a:solidFill>
                            <a:srgbClr val="000000"/>
                          </a:solidFill>
                          <a:effectLst/>
                          <a:latin typeface="+mn-lt"/>
                        </a:rPr>
                        <a:t>25/08/2018</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800" b="0" i="0" u="none" strike="noStrike" dirty="0">
                          <a:solidFill>
                            <a:srgbClr val="000000"/>
                          </a:solidFill>
                          <a:effectLst/>
                          <a:latin typeface="+mn-lt"/>
                        </a:rPr>
                        <a:t>Change of database fields – Adding of Field of Study and Interests</a:t>
                      </a:r>
                      <a:endParaRPr lang="en-SG"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mn-lt"/>
                        </a:rPr>
                        <a:t>Programming</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mn-lt"/>
                        </a:rPr>
                        <a:t>No</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261959"/>
                  </a:ext>
                </a:extLst>
              </a:tr>
              <a:tr h="348386">
                <a:tc>
                  <a:txBody>
                    <a:bodyPr/>
                    <a:lstStyle/>
                    <a:p>
                      <a:pPr algn="l" rtl="0" fontAlgn="t">
                        <a:spcBef>
                          <a:spcPts val="0"/>
                        </a:spcBef>
                        <a:spcAft>
                          <a:spcPts val="0"/>
                        </a:spcAft>
                      </a:pPr>
                      <a:r>
                        <a:rPr lang="en-US" sz="1800" b="0" i="0" u="none" strike="noStrike" dirty="0">
                          <a:solidFill>
                            <a:srgbClr val="000000"/>
                          </a:solidFill>
                          <a:effectLst/>
                          <a:latin typeface="+mn-lt"/>
                        </a:rPr>
                        <a:t>27/08/2018</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800" b="0" i="0" u="none" strike="noStrike" dirty="0">
                          <a:solidFill>
                            <a:srgbClr val="000000"/>
                          </a:solidFill>
                          <a:effectLst/>
                          <a:latin typeface="+mn-lt"/>
                        </a:rPr>
                        <a:t>Admin Module- Approval of interest based matching based on interest</a:t>
                      </a:r>
                      <a:endParaRPr lang="en-SG"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mn-lt"/>
                        </a:rPr>
                        <a:t>Programming</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mn-lt"/>
                        </a:rPr>
                        <a:t>No</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3328819"/>
                  </a:ext>
                </a:extLst>
              </a:tr>
              <a:tr h="403455">
                <a:tc>
                  <a:txBody>
                    <a:bodyPr/>
                    <a:lstStyle/>
                    <a:p>
                      <a:pPr algn="l" rtl="0" fontAlgn="t">
                        <a:spcBef>
                          <a:spcPts val="0"/>
                        </a:spcBef>
                        <a:spcAft>
                          <a:spcPts val="0"/>
                        </a:spcAft>
                      </a:pPr>
                      <a:r>
                        <a:rPr lang="en-US" sz="1800" b="0" i="0" u="none" strike="noStrike" dirty="0">
                          <a:solidFill>
                            <a:srgbClr val="000000"/>
                          </a:solidFill>
                          <a:effectLst/>
                          <a:latin typeface="+mn-lt"/>
                        </a:rPr>
                        <a:t>03/09/2018</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mn-lt"/>
                        </a:rPr>
                        <a:t>Regression Testing</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mn-lt"/>
                        </a:rPr>
                        <a:t>Programming</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mn-lt"/>
                        </a:rPr>
                        <a:t>No</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3614895"/>
                  </a:ext>
                </a:extLst>
              </a:tr>
              <a:tr h="600251">
                <a:tc>
                  <a:txBody>
                    <a:bodyPr/>
                    <a:lstStyle/>
                    <a:p>
                      <a:pPr algn="l" rtl="0" fontAlgn="t">
                        <a:spcBef>
                          <a:spcPts val="0"/>
                        </a:spcBef>
                        <a:spcAft>
                          <a:spcPts val="0"/>
                        </a:spcAft>
                      </a:pPr>
                      <a:r>
                        <a:rPr lang="en-US" sz="1800" b="0" i="0" u="none" strike="noStrike" dirty="0">
                          <a:solidFill>
                            <a:srgbClr val="000000"/>
                          </a:solidFill>
                          <a:effectLst/>
                          <a:latin typeface="+mn-lt"/>
                        </a:rPr>
                        <a:t>05/09/2018</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800" b="0" i="0" u="none" strike="noStrike" dirty="0">
                          <a:solidFill>
                            <a:srgbClr val="000000"/>
                          </a:solidFill>
                          <a:effectLst/>
                          <a:latin typeface="+mn-lt"/>
                        </a:rPr>
                        <a:t>Solve bugs in Updated Bug Metrics</a:t>
                      </a:r>
                      <a:endParaRPr lang="en-SG"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mn-lt"/>
                        </a:rPr>
                        <a:t>Programming</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mn-lt"/>
                        </a:rPr>
                        <a:t>No</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3405396"/>
                  </a:ext>
                </a:extLst>
              </a:tr>
              <a:tr h="43268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n-lt"/>
                        </a:rPr>
                        <a:t>05/09/2018</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SG" sz="1800" b="0" i="0" u="none" strike="noStrike" dirty="0">
                          <a:solidFill>
                            <a:srgbClr val="000000"/>
                          </a:solidFill>
                          <a:effectLst/>
                          <a:latin typeface="+mn-lt"/>
                        </a:rPr>
                        <a:t>Solve bugs in Study Trip Module</a:t>
                      </a:r>
                      <a:endParaRPr lang="en-SG"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mn-lt"/>
                        </a:rPr>
                        <a:t>Programming</a:t>
                      </a: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mn-lt"/>
                        </a:rPr>
                        <a:t>No</a:t>
                      </a: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1839202"/>
                  </a:ext>
                </a:extLst>
              </a:tr>
              <a:tr h="424568">
                <a:tc>
                  <a:txBody>
                    <a:bodyPr/>
                    <a:lstStyle/>
                    <a:p>
                      <a:pPr algn="l" rtl="0" fontAlgn="t">
                        <a:spcBef>
                          <a:spcPts val="0"/>
                        </a:spcBef>
                        <a:spcAft>
                          <a:spcPts val="0"/>
                        </a:spcAft>
                      </a:pPr>
                      <a:r>
                        <a:rPr lang="en-US" sz="1800" b="0" i="0" u="none" strike="noStrike" dirty="0">
                          <a:solidFill>
                            <a:srgbClr val="000000"/>
                          </a:solidFill>
                          <a:effectLst/>
                          <a:latin typeface="+mn-lt"/>
                        </a:rPr>
                        <a:t>Planned Tasks</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t">
                        <a:spcBef>
                          <a:spcPts val="0"/>
                        </a:spcBef>
                        <a:spcAft>
                          <a:spcPts val="0"/>
                        </a:spcAft>
                      </a:pPr>
                      <a:r>
                        <a:rPr lang="en-US" sz="1800" b="1" i="0" u="none" strike="noStrike" dirty="0">
                          <a:solidFill>
                            <a:srgbClr val="000000"/>
                          </a:solidFill>
                          <a:effectLst/>
                          <a:latin typeface="+mn-lt"/>
                        </a:rPr>
                        <a:t>  24</a:t>
                      </a:r>
                      <a:endParaRPr lang="en-US" sz="1800" b="1"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base">
                        <a:spcBef>
                          <a:spcPts val="0"/>
                        </a:spcBef>
                        <a:spcAft>
                          <a:spcPts val="0"/>
                        </a:spcAft>
                      </a:pPr>
                      <a:endParaRPr lang="en-US" sz="1800" b="0" i="0" u="none" strike="noStrike" dirty="0">
                        <a:solidFill>
                          <a:srgbClr val="000000"/>
                        </a:solidFill>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base">
                        <a:spcBef>
                          <a:spcPts val="0"/>
                        </a:spcBef>
                        <a:spcAft>
                          <a:spcPts val="0"/>
                        </a:spcAft>
                      </a:pPr>
                      <a:endParaRPr lang="en-US" sz="1800" b="0" i="0" u="none" strike="noStrike" dirty="0">
                        <a:solidFill>
                          <a:srgbClr val="000000"/>
                        </a:solidFill>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extLst>
                  <a:ext uri="{0D108BD9-81ED-4DB2-BD59-A6C34878D82A}">
                    <a16:rowId xmlns:a16="http://schemas.microsoft.com/office/drawing/2014/main" val="2730911298"/>
                  </a:ext>
                </a:extLst>
              </a:tr>
              <a:tr h="424568">
                <a:tc>
                  <a:txBody>
                    <a:bodyPr/>
                    <a:lstStyle/>
                    <a:p>
                      <a:pPr algn="l" rtl="0" fontAlgn="t">
                        <a:spcBef>
                          <a:spcPts val="0"/>
                        </a:spcBef>
                        <a:spcAft>
                          <a:spcPts val="0"/>
                        </a:spcAft>
                      </a:pPr>
                      <a:r>
                        <a:rPr lang="en-US" sz="1800" b="0" i="0" u="none" strike="noStrike" dirty="0">
                          <a:solidFill>
                            <a:srgbClr val="000000"/>
                          </a:solidFill>
                          <a:effectLst/>
                          <a:latin typeface="+mn-lt"/>
                        </a:rPr>
                        <a:t>Actual Tasks</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t">
                        <a:spcBef>
                          <a:spcPts val="0"/>
                        </a:spcBef>
                        <a:spcAft>
                          <a:spcPts val="0"/>
                        </a:spcAft>
                      </a:pPr>
                      <a:r>
                        <a:rPr lang="en-US" sz="1800" b="1" i="0" u="none" strike="noStrike" dirty="0">
                          <a:solidFill>
                            <a:srgbClr val="000000"/>
                          </a:solidFill>
                          <a:effectLst/>
                          <a:latin typeface="+mn-lt"/>
                        </a:rPr>
                        <a:t>  13</a:t>
                      </a:r>
                      <a:endParaRPr lang="en-US" sz="1800" b="1"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base">
                        <a:spcBef>
                          <a:spcPts val="0"/>
                        </a:spcBef>
                        <a:spcAft>
                          <a:spcPts val="0"/>
                        </a:spcAft>
                      </a:pPr>
                      <a:endParaRPr lang="en-US" sz="1800" b="0" i="0" u="none" strike="noStrike" dirty="0">
                        <a:solidFill>
                          <a:srgbClr val="000000"/>
                        </a:solidFill>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base">
                        <a:spcBef>
                          <a:spcPts val="0"/>
                        </a:spcBef>
                        <a:spcAft>
                          <a:spcPts val="0"/>
                        </a:spcAft>
                      </a:pPr>
                      <a:endParaRPr lang="en-US" sz="1800" b="0" i="0" u="none" strike="noStrike" dirty="0">
                        <a:solidFill>
                          <a:srgbClr val="000000"/>
                        </a:solidFill>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extLst>
                  <a:ext uri="{0D108BD9-81ED-4DB2-BD59-A6C34878D82A}">
                    <a16:rowId xmlns:a16="http://schemas.microsoft.com/office/drawing/2014/main" val="3041189796"/>
                  </a:ext>
                </a:extLst>
              </a:tr>
              <a:tr h="378216">
                <a:tc>
                  <a:txBody>
                    <a:bodyPr/>
                    <a:lstStyle/>
                    <a:p>
                      <a:pPr algn="l" rtl="0" fontAlgn="t">
                        <a:spcBef>
                          <a:spcPts val="0"/>
                        </a:spcBef>
                        <a:spcAft>
                          <a:spcPts val="0"/>
                        </a:spcAft>
                      </a:pPr>
                      <a:r>
                        <a:rPr lang="en-US" sz="1800" b="0" i="0" u="none" strike="noStrike" dirty="0">
                          <a:solidFill>
                            <a:srgbClr val="000000"/>
                          </a:solidFill>
                          <a:effectLst/>
                          <a:latin typeface="+mn-lt"/>
                        </a:rPr>
                        <a:t>Total Incompleted Tasks</a:t>
                      </a:r>
                      <a:endParaRPr lang="en-US" sz="1800"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t">
                        <a:spcBef>
                          <a:spcPts val="0"/>
                        </a:spcBef>
                        <a:spcAft>
                          <a:spcPts val="0"/>
                        </a:spcAft>
                      </a:pPr>
                      <a:r>
                        <a:rPr lang="en-US" sz="1800" b="1" i="0" u="none" strike="noStrike" dirty="0">
                          <a:solidFill>
                            <a:srgbClr val="000000"/>
                          </a:solidFill>
                          <a:effectLst/>
                          <a:latin typeface="+mn-lt"/>
                        </a:rPr>
                        <a:t>  11</a:t>
                      </a:r>
                      <a:endParaRPr lang="en-US" sz="1800" b="1" dirty="0">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base">
                        <a:spcBef>
                          <a:spcPts val="0"/>
                        </a:spcBef>
                        <a:spcAft>
                          <a:spcPts val="0"/>
                        </a:spcAft>
                      </a:pPr>
                      <a:endParaRPr lang="en-US" sz="1800" b="0" i="0" u="none" strike="noStrike" dirty="0">
                        <a:solidFill>
                          <a:srgbClr val="000000"/>
                        </a:solidFill>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base">
                        <a:spcBef>
                          <a:spcPts val="0"/>
                        </a:spcBef>
                        <a:spcAft>
                          <a:spcPts val="0"/>
                        </a:spcAft>
                      </a:pPr>
                      <a:endParaRPr lang="en-US" sz="1800" b="0" i="0" u="none" strike="noStrike" dirty="0">
                        <a:solidFill>
                          <a:srgbClr val="000000"/>
                        </a:solidFill>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extLst>
                  <a:ext uri="{0D108BD9-81ED-4DB2-BD59-A6C34878D82A}">
                    <a16:rowId xmlns:a16="http://schemas.microsoft.com/office/drawing/2014/main" val="863344021"/>
                  </a:ext>
                </a:extLst>
              </a:tr>
              <a:tr h="378216">
                <a:tc>
                  <a:txBody>
                    <a:bodyPr/>
                    <a:lstStyle/>
                    <a:p>
                      <a:pPr algn="l" rtl="0" fontAlgn="t">
                        <a:spcBef>
                          <a:spcPts val="0"/>
                        </a:spcBef>
                        <a:spcAft>
                          <a:spcPts val="0"/>
                        </a:spcAft>
                      </a:pPr>
                      <a:r>
                        <a:rPr lang="en-US" sz="1800" dirty="0">
                          <a:effectLst/>
                          <a:latin typeface="+mn-lt"/>
                        </a:rPr>
                        <a:t>Task Score</a:t>
                      </a: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t">
                        <a:spcBef>
                          <a:spcPts val="0"/>
                        </a:spcBef>
                        <a:spcAft>
                          <a:spcPts val="0"/>
                        </a:spcAft>
                      </a:pPr>
                      <a:r>
                        <a:rPr lang="en-US" sz="1800" b="1" dirty="0">
                          <a:effectLst/>
                          <a:latin typeface="+mn-lt"/>
                        </a:rPr>
                        <a:t>  54</a:t>
                      </a: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base">
                        <a:spcBef>
                          <a:spcPts val="0"/>
                        </a:spcBef>
                        <a:spcAft>
                          <a:spcPts val="0"/>
                        </a:spcAft>
                      </a:pPr>
                      <a:endParaRPr lang="en-US" sz="1800" b="0" i="0" u="none" strike="noStrike" dirty="0">
                        <a:solidFill>
                          <a:srgbClr val="000000"/>
                        </a:solidFill>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tc>
                  <a:txBody>
                    <a:bodyPr/>
                    <a:lstStyle/>
                    <a:p>
                      <a:pPr algn="l" rtl="0" fontAlgn="base">
                        <a:spcBef>
                          <a:spcPts val="0"/>
                        </a:spcBef>
                        <a:spcAft>
                          <a:spcPts val="0"/>
                        </a:spcAft>
                      </a:pPr>
                      <a:endParaRPr lang="en-US" sz="1800" b="0" i="0" u="none" strike="noStrike" dirty="0">
                        <a:solidFill>
                          <a:srgbClr val="000000"/>
                        </a:solidFill>
                        <a:effectLst/>
                        <a:latin typeface="+mn-lt"/>
                      </a:endParaRPr>
                    </a:p>
                  </a:txBody>
                  <a:tcPr marL="25620" marR="25620" marT="36601" marB="36601">
                    <a:lnL w="5060" cap="flat" cmpd="sng" algn="ctr">
                      <a:solidFill>
                        <a:srgbClr val="000000"/>
                      </a:solidFill>
                      <a:prstDash val="solid"/>
                      <a:round/>
                      <a:headEnd type="none" w="med" len="med"/>
                      <a:tailEnd type="none" w="med" len="med"/>
                    </a:lnL>
                    <a:lnR w="5060" cap="flat" cmpd="sng" algn="ctr">
                      <a:solidFill>
                        <a:srgbClr val="000000"/>
                      </a:solidFill>
                      <a:prstDash val="solid"/>
                      <a:round/>
                      <a:headEnd type="none" w="med" len="med"/>
                      <a:tailEnd type="none" w="med" len="med"/>
                    </a:lnR>
                    <a:lnT w="5060" cap="flat" cmpd="sng" algn="ctr">
                      <a:solidFill>
                        <a:srgbClr val="000000"/>
                      </a:solidFill>
                      <a:prstDash val="solid"/>
                      <a:round/>
                      <a:headEnd type="none" w="med" len="med"/>
                      <a:tailEnd type="none" w="med" len="med"/>
                    </a:lnT>
                    <a:lnB w="5060" cap="flat" cmpd="sng" algn="ctr">
                      <a:solidFill>
                        <a:srgbClr val="000000"/>
                      </a:solidFill>
                      <a:prstDash val="solid"/>
                      <a:round/>
                      <a:headEnd type="none" w="med" len="med"/>
                      <a:tailEnd type="none" w="med" len="med"/>
                    </a:lnB>
                    <a:solidFill>
                      <a:srgbClr val="F7EBD5"/>
                    </a:solidFill>
                  </a:tcPr>
                </a:tc>
                <a:extLst>
                  <a:ext uri="{0D108BD9-81ED-4DB2-BD59-A6C34878D82A}">
                    <a16:rowId xmlns:a16="http://schemas.microsoft.com/office/drawing/2014/main" val="2379575159"/>
                  </a:ext>
                </a:extLst>
              </a:tr>
            </a:tbl>
          </a:graphicData>
        </a:graphic>
      </p:graphicFrame>
      <p:sp>
        <p:nvSpPr>
          <p:cNvPr id="6" name="Rectangle 1">
            <a:extLst>
              <a:ext uri="{FF2B5EF4-FFF2-40B4-BE49-F238E27FC236}">
                <a16:creationId xmlns:a16="http://schemas.microsoft.com/office/drawing/2014/main" id="{831B9E85-9BC4-417E-A480-120F55633E6A}"/>
              </a:ext>
            </a:extLst>
          </p:cNvPr>
          <p:cNvSpPr>
            <a:spLocks noChangeArrowheads="1"/>
          </p:cNvSpPr>
          <p:nvPr/>
        </p:nvSpPr>
        <p:spPr bwMode="auto">
          <a:xfrm>
            <a:off x="-6930140" y="1123950"/>
            <a:ext cx="365942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135987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34</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ACTION PLAN – </a:t>
            </a:r>
            <a:r>
              <a:rPr lang="en-US" sz="2400" dirty="0"/>
              <a:t>ITER 6</a:t>
            </a:r>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pic>
        <p:nvPicPr>
          <p:cNvPr id="7" name="Picture 6">
            <a:extLst>
              <a:ext uri="{FF2B5EF4-FFF2-40B4-BE49-F238E27FC236}">
                <a16:creationId xmlns:a16="http://schemas.microsoft.com/office/drawing/2014/main" id="{379E781B-0C7D-46D4-92D6-99E89F4BACD4}"/>
              </a:ext>
            </a:extLst>
          </p:cNvPr>
          <p:cNvPicPr>
            <a:picLocks noChangeAspect="1"/>
          </p:cNvPicPr>
          <p:nvPr/>
        </p:nvPicPr>
        <p:blipFill>
          <a:blip r:embed="rId3"/>
          <a:stretch>
            <a:fillRect/>
          </a:stretch>
        </p:blipFill>
        <p:spPr>
          <a:xfrm>
            <a:off x="849847" y="1157677"/>
            <a:ext cx="9435427" cy="4738997"/>
          </a:xfrm>
          <a:prstGeom prst="rect">
            <a:avLst/>
          </a:prstGeom>
        </p:spPr>
      </p:pic>
      <p:sp>
        <p:nvSpPr>
          <p:cNvPr id="9" name="Rectangle: Rounded Corners 8">
            <a:extLst>
              <a:ext uri="{FF2B5EF4-FFF2-40B4-BE49-F238E27FC236}">
                <a16:creationId xmlns:a16="http://schemas.microsoft.com/office/drawing/2014/main" id="{738E70BA-EC0C-403A-8552-1FAF3CC0585D}"/>
              </a:ext>
            </a:extLst>
          </p:cNvPr>
          <p:cNvSpPr/>
          <p:nvPr/>
        </p:nvSpPr>
        <p:spPr>
          <a:xfrm>
            <a:off x="734992" y="2424897"/>
            <a:ext cx="9670649" cy="816015"/>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316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35</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BUG METRICS </a:t>
            </a:r>
            <a:r>
              <a:rPr lang="en-US" sz="2400" dirty="0"/>
              <a:t>– CURRENT</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3"/>
          <a:stretch>
            <a:fillRect/>
          </a:stretch>
        </p:blipFill>
        <p:spPr>
          <a:xfrm>
            <a:off x="6210300" y="6177082"/>
            <a:ext cx="5981700" cy="506186"/>
          </a:xfrm>
          <a:prstGeom prst="rect">
            <a:avLst/>
          </a:prstGeom>
        </p:spPr>
      </p:pic>
      <p:sp>
        <p:nvSpPr>
          <p:cNvPr id="5" name="Rectangle 4">
            <a:extLst>
              <a:ext uri="{FF2B5EF4-FFF2-40B4-BE49-F238E27FC236}">
                <a16:creationId xmlns:a16="http://schemas.microsoft.com/office/drawing/2014/main" id="{C9E31025-F480-4550-B3E6-27F26455D83B}"/>
              </a:ext>
            </a:extLst>
          </p:cNvPr>
          <p:cNvSpPr/>
          <p:nvPr/>
        </p:nvSpPr>
        <p:spPr>
          <a:xfrm>
            <a:off x="5977217" y="3244334"/>
            <a:ext cx="237566" cy="369332"/>
          </a:xfrm>
          <a:prstGeom prst="rect">
            <a:avLst/>
          </a:prstGeom>
        </p:spPr>
        <p:txBody>
          <a:bodyPr wrap="none">
            <a:spAutoFit/>
          </a:bodyPr>
          <a:lstStyle/>
          <a:p>
            <a:r>
              <a:rPr lang="en-US" dirty="0"/>
              <a:t> </a:t>
            </a:r>
          </a:p>
        </p:txBody>
      </p:sp>
      <p:pic>
        <p:nvPicPr>
          <p:cNvPr id="9" name="Picture 8">
            <a:extLst>
              <a:ext uri="{FF2B5EF4-FFF2-40B4-BE49-F238E27FC236}">
                <a16:creationId xmlns:a16="http://schemas.microsoft.com/office/drawing/2014/main" id="{DC24D6A0-08B1-4FC4-9DC7-0E5168076063}"/>
              </a:ext>
            </a:extLst>
          </p:cNvPr>
          <p:cNvPicPr>
            <a:picLocks noChangeAspect="1"/>
          </p:cNvPicPr>
          <p:nvPr/>
        </p:nvPicPr>
        <p:blipFill>
          <a:blip r:embed="rId4"/>
          <a:stretch>
            <a:fillRect/>
          </a:stretch>
        </p:blipFill>
        <p:spPr>
          <a:xfrm>
            <a:off x="1781129" y="969512"/>
            <a:ext cx="8629742" cy="5713756"/>
          </a:xfrm>
          <a:prstGeom prst="rect">
            <a:avLst/>
          </a:prstGeom>
        </p:spPr>
      </p:pic>
      <p:sp>
        <p:nvSpPr>
          <p:cNvPr id="6" name="Oval 5">
            <a:extLst>
              <a:ext uri="{FF2B5EF4-FFF2-40B4-BE49-F238E27FC236}">
                <a16:creationId xmlns:a16="http://schemas.microsoft.com/office/drawing/2014/main" id="{534A7F3E-0F3C-4571-BEA5-8BB1DDC566F3}"/>
              </a:ext>
            </a:extLst>
          </p:cNvPr>
          <p:cNvSpPr/>
          <p:nvPr/>
        </p:nvSpPr>
        <p:spPr>
          <a:xfrm>
            <a:off x="8820266" y="2715207"/>
            <a:ext cx="1032858" cy="10702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551FF34-6A66-46AA-9597-894AFDAF0E73}"/>
              </a:ext>
            </a:extLst>
          </p:cNvPr>
          <p:cNvSpPr/>
          <p:nvPr/>
        </p:nvSpPr>
        <p:spPr>
          <a:xfrm>
            <a:off x="5601476" y="1688841"/>
            <a:ext cx="1437661" cy="13239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4312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36</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RISK MANAGEMENT</a:t>
            </a:r>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3"/>
          <a:stretch>
            <a:fillRect/>
          </a:stretch>
        </p:blipFill>
        <p:spPr>
          <a:xfrm>
            <a:off x="6210300" y="6177082"/>
            <a:ext cx="5981700" cy="506186"/>
          </a:xfrm>
          <a:prstGeom prst="rect">
            <a:avLst/>
          </a:prstGeom>
        </p:spPr>
      </p:pic>
      <p:sp>
        <p:nvSpPr>
          <p:cNvPr id="5" name="Rectangle 4">
            <a:extLst>
              <a:ext uri="{FF2B5EF4-FFF2-40B4-BE49-F238E27FC236}">
                <a16:creationId xmlns:a16="http://schemas.microsoft.com/office/drawing/2014/main" id="{C9E31025-F480-4550-B3E6-27F26455D83B}"/>
              </a:ext>
            </a:extLst>
          </p:cNvPr>
          <p:cNvSpPr/>
          <p:nvPr/>
        </p:nvSpPr>
        <p:spPr>
          <a:xfrm>
            <a:off x="6775394" y="2837919"/>
            <a:ext cx="201999" cy="369332"/>
          </a:xfrm>
          <a:prstGeom prst="rect">
            <a:avLst/>
          </a:prstGeom>
        </p:spPr>
        <p:txBody>
          <a:bodyPr wrap="square">
            <a:spAutoFit/>
          </a:bodyPr>
          <a:lstStyle/>
          <a:p>
            <a:r>
              <a:rPr lang="en-US" dirty="0"/>
              <a:t> </a:t>
            </a:r>
          </a:p>
        </p:txBody>
      </p:sp>
      <p:pic>
        <p:nvPicPr>
          <p:cNvPr id="38914" name="Picture 2" descr="https://lh4.googleusercontent.com/HhjmI69CII4DgBOqHJC72S0jpBY41pWLLlzSeOpmpW2ZLCs7bHkozi8tnPB6j9IK7xqPjmhBsxk3v8U3XHWG2NpkRaXX7bXxm53aD0P9RPnnkeAG-FHS-Z2ExVE_pLHufUp_dqt-XHk">
            <a:extLst>
              <a:ext uri="{FF2B5EF4-FFF2-40B4-BE49-F238E27FC236}">
                <a16:creationId xmlns:a16="http://schemas.microsoft.com/office/drawing/2014/main" id="{9F8CA5FE-AEA6-496F-AC95-53B9B08EB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6221" y="802766"/>
            <a:ext cx="3250868" cy="2456919"/>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descr="https://lh6.googleusercontent.com/UOfUNIa-EK6sUQNQdpzzQFwhW6l4QU_UnWYvgk8p-H6iloPzFbNVxUa7LtBJo1yIGT6yaPQyvGeMXvwXKfonvvPGgrfCFMnQnAngOXL3wEsEpYZnCYNIdsTL5h52Kfd1Kn4aR6N9Y4Y">
            <a:extLst>
              <a:ext uri="{FF2B5EF4-FFF2-40B4-BE49-F238E27FC236}">
                <a16:creationId xmlns:a16="http://schemas.microsoft.com/office/drawing/2014/main" id="{684816CA-8178-44F7-8D1E-59AAF8F35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96" y="877270"/>
            <a:ext cx="8645525" cy="5714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9C58920-7DC6-4EC8-BE86-023738E0A49C}"/>
              </a:ext>
            </a:extLst>
          </p:cNvPr>
          <p:cNvSpPr/>
          <p:nvPr/>
        </p:nvSpPr>
        <p:spPr>
          <a:xfrm>
            <a:off x="9340913" y="3234488"/>
            <a:ext cx="2395357" cy="923330"/>
          </a:xfrm>
          <a:prstGeom prst="rect">
            <a:avLst/>
          </a:prstGeom>
        </p:spPr>
        <p:txBody>
          <a:bodyPr wrap="square">
            <a:spAutoFit/>
          </a:bodyPr>
          <a:lstStyle/>
          <a:p>
            <a:pPr algn="ctr"/>
            <a:r>
              <a:rPr lang="en-US" dirty="0">
                <a:solidFill>
                  <a:srgbClr val="000000"/>
                </a:solidFill>
                <a:latin typeface="Montserrat"/>
              </a:rPr>
              <a:t>RISK CATEGORY TABLE</a:t>
            </a:r>
            <a:endParaRPr lang="en-US" dirty="0"/>
          </a:p>
          <a:p>
            <a:br>
              <a:rPr lang="en-US" dirty="0"/>
            </a:br>
            <a:endParaRPr lang="en-US" dirty="0"/>
          </a:p>
        </p:txBody>
      </p:sp>
    </p:spTree>
    <p:extLst>
      <p:ext uri="{BB962C8B-B14F-4D97-AF65-F5344CB8AC3E}">
        <p14:creationId xmlns:p14="http://schemas.microsoft.com/office/powerpoint/2010/main" val="3808349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37</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CHANGE MANGEMENT</a:t>
            </a:r>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210300" y="6177082"/>
            <a:ext cx="5981700" cy="506186"/>
          </a:xfrm>
          <a:prstGeom prst="rect">
            <a:avLst/>
          </a:prstGeom>
        </p:spPr>
      </p:pic>
      <p:pic>
        <p:nvPicPr>
          <p:cNvPr id="5" name="Picture 4">
            <a:extLst>
              <a:ext uri="{FF2B5EF4-FFF2-40B4-BE49-F238E27FC236}">
                <a16:creationId xmlns:a16="http://schemas.microsoft.com/office/drawing/2014/main" id="{91A96739-FBD2-4AFC-B792-58A62513F5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772" b="97976" l="4327" r="98702">
                        <a14:foregroundMark x1="4327" y1="10580" x2="4327" y2="10580"/>
                        <a14:foregroundMark x1="4759" y1="5980" x2="12493" y2="16927"/>
                        <a14:foregroundMark x1="12493" y1="16927" x2="12493" y2="17019"/>
                        <a14:foregroundMark x1="25906" y1="5612" x2="28718" y2="13799"/>
                        <a14:foregroundMark x1="28718" y1="13799" x2="30395" y2="16191"/>
                        <a14:foregroundMark x1="45863" y1="6716" x2="48405" y2="14719"/>
                        <a14:foregroundMark x1="48405" y1="14719" x2="48837" y2="18399"/>
                        <a14:foregroundMark x1="65711" y1="7084" x2="69551" y2="18859"/>
                        <a14:foregroundMark x1="85722" y1="3772" x2="91076" y2="15823"/>
                        <a14:foregroundMark x1="88048" y1="38730" x2="88480" y2="50874"/>
                        <a14:foregroundMark x1="57382" y1="39282" x2="50460" y2="51978"/>
                        <a14:foregroundMark x1="50460" y1="51978" x2="52515" y2="50690"/>
                        <a14:foregroundMark x1="93997" y1="6716" x2="94105" y2="14075"/>
                        <a14:foregroundMark x1="93943" y1="47102" x2="98756" y2="47654"/>
                        <a14:foregroundMark x1="49432" y1="83349" x2="54137" y2="88684"/>
                        <a14:foregroundMark x1="82098" y1="77185" x2="85830" y2="87121"/>
                        <a14:foregroundMark x1="85830" y1="87121" x2="93726" y2="97976"/>
                        <a14:foregroundMark x1="93726" y1="97976" x2="94321" y2="97700"/>
                        <a14:backgroundMark x1="9194" y1="36799" x2="21255" y2="85005"/>
                        <a14:backgroundMark x1="21255" y1="85005" x2="22985" y2="88408"/>
                        <a14:backgroundMark x1="11195" y1="38270" x2="23688" y2="60902"/>
                        <a14:backgroundMark x1="23688" y1="60902" x2="25473" y2="69181"/>
                        <a14:backgroundMark x1="25473" y1="69181" x2="25527" y2="70561"/>
                        <a14:backgroundMark x1="88913" y1="27231" x2="88534" y2="27139"/>
                      </a14:backgroundRemoval>
                    </a14:imgEffect>
                  </a14:imgLayer>
                </a14:imgProps>
              </a:ext>
            </a:extLst>
          </a:blip>
          <a:stretch>
            <a:fillRect/>
          </a:stretch>
        </p:blipFill>
        <p:spPr>
          <a:xfrm>
            <a:off x="997741" y="715291"/>
            <a:ext cx="9817450" cy="5771535"/>
          </a:xfrm>
          <a:prstGeom prst="rect">
            <a:avLst/>
          </a:prstGeom>
        </p:spPr>
      </p:pic>
      <p:cxnSp>
        <p:nvCxnSpPr>
          <p:cNvPr id="7" name="Straight Arrow Connector 6">
            <a:extLst>
              <a:ext uri="{FF2B5EF4-FFF2-40B4-BE49-F238E27FC236}">
                <a16:creationId xmlns:a16="http://schemas.microsoft.com/office/drawing/2014/main" id="{18978596-E2A6-4BAB-A160-D4BACBEDA0AE}"/>
              </a:ext>
            </a:extLst>
          </p:cNvPr>
          <p:cNvCxnSpPr>
            <a:cxnSpLocks/>
          </p:cNvCxnSpPr>
          <p:nvPr/>
        </p:nvCxnSpPr>
        <p:spPr>
          <a:xfrm>
            <a:off x="2251276" y="1429473"/>
            <a:ext cx="897039" cy="0"/>
          </a:xfrm>
          <a:prstGeom prst="straightConnector1">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375E81-6F17-41F8-A3B6-F9D9B7A61C27}"/>
              </a:ext>
            </a:extLst>
          </p:cNvPr>
          <p:cNvCxnSpPr>
            <a:cxnSpLocks/>
          </p:cNvCxnSpPr>
          <p:nvPr/>
        </p:nvCxnSpPr>
        <p:spPr>
          <a:xfrm>
            <a:off x="4357868" y="1441048"/>
            <a:ext cx="786542" cy="0"/>
          </a:xfrm>
          <a:prstGeom prst="straightConnector1">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75D506-F2E4-4CA5-AB36-463F32DD2F39}"/>
              </a:ext>
            </a:extLst>
          </p:cNvPr>
          <p:cNvCxnSpPr>
            <a:cxnSpLocks/>
          </p:cNvCxnSpPr>
          <p:nvPr/>
        </p:nvCxnSpPr>
        <p:spPr>
          <a:xfrm>
            <a:off x="6360290" y="1441048"/>
            <a:ext cx="770199" cy="0"/>
          </a:xfrm>
          <a:prstGeom prst="straightConnector1">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C534BA-718D-48A0-B346-66B336CD4018}"/>
              </a:ext>
            </a:extLst>
          </p:cNvPr>
          <p:cNvCxnSpPr>
            <a:cxnSpLocks/>
          </p:cNvCxnSpPr>
          <p:nvPr/>
        </p:nvCxnSpPr>
        <p:spPr>
          <a:xfrm>
            <a:off x="8351134" y="1441048"/>
            <a:ext cx="748497" cy="0"/>
          </a:xfrm>
          <a:prstGeom prst="straightConnector1">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FB0B10-F07A-4CCB-AD10-8F70025B3C5C}"/>
              </a:ext>
            </a:extLst>
          </p:cNvPr>
          <p:cNvCxnSpPr>
            <a:cxnSpLocks/>
          </p:cNvCxnSpPr>
          <p:nvPr/>
        </p:nvCxnSpPr>
        <p:spPr>
          <a:xfrm>
            <a:off x="9728522" y="1990846"/>
            <a:ext cx="0" cy="717630"/>
          </a:xfrm>
          <a:prstGeom prst="straightConnector1">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777511-4592-4452-A4B3-04F66ADA7C35}"/>
              </a:ext>
            </a:extLst>
          </p:cNvPr>
          <p:cNvCxnSpPr>
            <a:cxnSpLocks/>
          </p:cNvCxnSpPr>
          <p:nvPr/>
        </p:nvCxnSpPr>
        <p:spPr>
          <a:xfrm>
            <a:off x="9728522" y="4257368"/>
            <a:ext cx="0" cy="697779"/>
          </a:xfrm>
          <a:prstGeom prst="straightConnector1">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BE6FBB1-1394-453F-A708-B43D220CFA24}"/>
              </a:ext>
            </a:extLst>
          </p:cNvPr>
          <p:cNvCxnSpPr>
            <a:cxnSpLocks/>
          </p:cNvCxnSpPr>
          <p:nvPr/>
        </p:nvCxnSpPr>
        <p:spPr>
          <a:xfrm flipH="1">
            <a:off x="7049729" y="3429000"/>
            <a:ext cx="1659974" cy="0"/>
          </a:xfrm>
          <a:prstGeom prst="straightConnector1">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856EA3-5BAE-41FF-9924-8D31CD942702}"/>
              </a:ext>
            </a:extLst>
          </p:cNvPr>
          <p:cNvCxnSpPr>
            <a:cxnSpLocks/>
          </p:cNvCxnSpPr>
          <p:nvPr/>
        </p:nvCxnSpPr>
        <p:spPr>
          <a:xfrm flipH="1">
            <a:off x="4894215" y="3429000"/>
            <a:ext cx="808495" cy="0"/>
          </a:xfrm>
          <a:prstGeom prst="straightConnector1">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7917F09-98B6-4C2E-AFC5-AC79F62FF9A5}"/>
              </a:ext>
            </a:extLst>
          </p:cNvPr>
          <p:cNvCxnSpPr>
            <a:cxnSpLocks/>
          </p:cNvCxnSpPr>
          <p:nvPr/>
        </p:nvCxnSpPr>
        <p:spPr>
          <a:xfrm flipH="1">
            <a:off x="6528619" y="5754329"/>
            <a:ext cx="2431807" cy="0"/>
          </a:xfrm>
          <a:prstGeom prst="straightConnector1">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75C5502-5B3B-4791-B3A5-74044D0703D8}"/>
              </a:ext>
            </a:extLst>
          </p:cNvPr>
          <p:cNvCxnSpPr>
            <a:cxnSpLocks/>
          </p:cNvCxnSpPr>
          <p:nvPr/>
        </p:nvCxnSpPr>
        <p:spPr>
          <a:xfrm rot="16200000" flipH="1">
            <a:off x="4113570" y="4116028"/>
            <a:ext cx="1644445" cy="1632155"/>
          </a:xfrm>
          <a:prstGeom prst="bentConnector3">
            <a:avLst>
              <a:gd name="adj1" fmla="val 99626"/>
            </a:avLst>
          </a:prstGeom>
          <a:ln w="38100">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1E1C6E-79BA-4213-B1E3-5C00733CD582}"/>
              </a:ext>
            </a:extLst>
          </p:cNvPr>
          <p:cNvSpPr txBox="1"/>
          <p:nvPr/>
        </p:nvSpPr>
        <p:spPr>
          <a:xfrm>
            <a:off x="7682231" y="3076855"/>
            <a:ext cx="855407" cy="369332"/>
          </a:xfrm>
          <a:prstGeom prst="rect">
            <a:avLst/>
          </a:prstGeom>
          <a:noFill/>
        </p:spPr>
        <p:txBody>
          <a:bodyPr wrap="square" rtlCol="0">
            <a:spAutoFit/>
          </a:bodyPr>
          <a:lstStyle/>
          <a:p>
            <a:r>
              <a:rPr lang="en-US" b="1" dirty="0">
                <a:solidFill>
                  <a:srgbClr val="FF9933"/>
                </a:solidFill>
              </a:rPr>
              <a:t>YES</a:t>
            </a:r>
          </a:p>
        </p:txBody>
      </p:sp>
      <p:sp>
        <p:nvSpPr>
          <p:cNvPr id="41" name="TextBox 40">
            <a:extLst>
              <a:ext uri="{FF2B5EF4-FFF2-40B4-BE49-F238E27FC236}">
                <a16:creationId xmlns:a16="http://schemas.microsoft.com/office/drawing/2014/main" id="{6A615F40-9C54-4810-96F1-FFFE94CBD099}"/>
              </a:ext>
            </a:extLst>
          </p:cNvPr>
          <p:cNvSpPr txBox="1"/>
          <p:nvPr/>
        </p:nvSpPr>
        <p:spPr>
          <a:xfrm>
            <a:off x="9728522" y="4257368"/>
            <a:ext cx="855407" cy="369332"/>
          </a:xfrm>
          <a:prstGeom prst="rect">
            <a:avLst/>
          </a:prstGeom>
          <a:noFill/>
        </p:spPr>
        <p:txBody>
          <a:bodyPr wrap="square" rtlCol="0">
            <a:spAutoFit/>
          </a:bodyPr>
          <a:lstStyle/>
          <a:p>
            <a:r>
              <a:rPr lang="en-US" b="1" dirty="0">
                <a:solidFill>
                  <a:srgbClr val="FF9933"/>
                </a:solidFill>
              </a:rPr>
              <a:t>NO</a:t>
            </a:r>
          </a:p>
        </p:txBody>
      </p:sp>
    </p:spTree>
    <p:extLst>
      <p:ext uri="{BB962C8B-B14F-4D97-AF65-F5344CB8AC3E}">
        <p14:creationId xmlns:p14="http://schemas.microsoft.com/office/powerpoint/2010/main" val="4272314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38</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CHANGE REQUESTS</a:t>
            </a:r>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3"/>
          <a:stretch>
            <a:fillRect/>
          </a:stretch>
        </p:blipFill>
        <p:spPr>
          <a:xfrm>
            <a:off x="6210300" y="6177082"/>
            <a:ext cx="5981700" cy="506186"/>
          </a:xfrm>
          <a:prstGeom prst="rect">
            <a:avLst/>
          </a:prstGeom>
        </p:spPr>
      </p:pic>
      <p:pic>
        <p:nvPicPr>
          <p:cNvPr id="6" name="Picture 5">
            <a:extLst>
              <a:ext uri="{FF2B5EF4-FFF2-40B4-BE49-F238E27FC236}">
                <a16:creationId xmlns:a16="http://schemas.microsoft.com/office/drawing/2014/main" id="{213CC430-F71E-4EC2-942B-F092275750FB}"/>
              </a:ext>
            </a:extLst>
          </p:cNvPr>
          <p:cNvPicPr>
            <a:picLocks noChangeAspect="1"/>
          </p:cNvPicPr>
          <p:nvPr/>
        </p:nvPicPr>
        <p:blipFill>
          <a:blip r:embed="rId4"/>
          <a:stretch>
            <a:fillRect/>
          </a:stretch>
        </p:blipFill>
        <p:spPr>
          <a:xfrm>
            <a:off x="2146583" y="852094"/>
            <a:ext cx="7670236" cy="5831174"/>
          </a:xfrm>
          <a:prstGeom prst="rect">
            <a:avLst/>
          </a:prstGeom>
        </p:spPr>
      </p:pic>
    </p:spTree>
    <p:extLst>
      <p:ext uri="{BB962C8B-B14F-4D97-AF65-F5344CB8AC3E}">
        <p14:creationId xmlns:p14="http://schemas.microsoft.com/office/powerpoint/2010/main" val="250215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39</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CHANGE REQUESTS</a:t>
            </a:r>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3"/>
          <a:stretch>
            <a:fillRect/>
          </a:stretch>
        </p:blipFill>
        <p:spPr>
          <a:xfrm>
            <a:off x="6210300" y="6177082"/>
            <a:ext cx="5981700" cy="506186"/>
          </a:xfrm>
          <a:prstGeom prst="rect">
            <a:avLst/>
          </a:prstGeom>
        </p:spPr>
      </p:pic>
      <p:pic>
        <p:nvPicPr>
          <p:cNvPr id="5" name="Picture 4">
            <a:extLst>
              <a:ext uri="{FF2B5EF4-FFF2-40B4-BE49-F238E27FC236}">
                <a16:creationId xmlns:a16="http://schemas.microsoft.com/office/drawing/2014/main" id="{99236006-424E-4AEB-9236-034EB81274F3}"/>
              </a:ext>
            </a:extLst>
          </p:cNvPr>
          <p:cNvPicPr>
            <a:picLocks noChangeAspect="1"/>
          </p:cNvPicPr>
          <p:nvPr/>
        </p:nvPicPr>
        <p:blipFill>
          <a:blip r:embed="rId4"/>
          <a:stretch>
            <a:fillRect/>
          </a:stretch>
        </p:blipFill>
        <p:spPr>
          <a:xfrm>
            <a:off x="1597253" y="877270"/>
            <a:ext cx="9226094" cy="5805998"/>
          </a:xfrm>
          <a:prstGeom prst="rect">
            <a:avLst/>
          </a:prstGeom>
        </p:spPr>
      </p:pic>
    </p:spTree>
    <p:extLst>
      <p:ext uri="{BB962C8B-B14F-4D97-AF65-F5344CB8AC3E}">
        <p14:creationId xmlns:p14="http://schemas.microsoft.com/office/powerpoint/2010/main" val="393460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4</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257226" y="253790"/>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OUR TEAM </a:t>
            </a:r>
            <a:r>
              <a:rPr lang="en-US" sz="2400" dirty="0"/>
              <a:t>–</a:t>
            </a:r>
            <a:r>
              <a:rPr lang="en-US" dirty="0"/>
              <a:t> </a:t>
            </a:r>
            <a:r>
              <a:rPr lang="en-US" sz="1800" dirty="0"/>
              <a:t>KNOWING MORE ABOUT US</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pic>
        <p:nvPicPr>
          <p:cNvPr id="1026" name="Picture 2" descr="https://lh5.googleusercontent.com/iCJV6Sfe2ySjqSdqOX8xUdJVeYs-0nrxoXuvz_c99thuxV9GuKVzZn3pd1WEclNzbtqdnnzCwQX9PvAa7r4YCQs2NUdZfcFI5OkwzxHB1CObhyyut-k6dA2azU4lDBmlQDnbpKzODspUKdS1wQ">
            <a:extLst>
              <a:ext uri="{FF2B5EF4-FFF2-40B4-BE49-F238E27FC236}">
                <a16:creationId xmlns:a16="http://schemas.microsoft.com/office/drawing/2014/main" id="{EC5101AF-DD3D-4B35-AD3A-2F4222F6F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61" y="1003579"/>
            <a:ext cx="6482443" cy="24005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uI0x_ghu4fUVm6Z60gzbV5iXLgClQe8mWdhLlhSyfTqrRCoz6O2WPy1W-3IVXp90jaRvYE8ukWns7T6ZpwmCXgClFlUhFSy4q63B04jF_sGbaO-pJ6aBWaZn0DG_oXsBwTKqblBj7cpVKpBt3g">
            <a:extLst>
              <a:ext uri="{FF2B5EF4-FFF2-40B4-BE49-F238E27FC236}">
                <a16:creationId xmlns:a16="http://schemas.microsoft.com/office/drawing/2014/main" id="{FFBD25DC-E604-4F04-BB83-E68FCD912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62" y="3835808"/>
            <a:ext cx="6482443" cy="24342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2628AF35-175F-42E0-ADC8-22A6FF764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440" y="1962150"/>
            <a:ext cx="41529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821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40</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CHANGE REQUESTS</a:t>
            </a:r>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3"/>
          <a:stretch>
            <a:fillRect/>
          </a:stretch>
        </p:blipFill>
        <p:spPr>
          <a:xfrm>
            <a:off x="6210300" y="6177082"/>
            <a:ext cx="5981700" cy="506186"/>
          </a:xfrm>
          <a:prstGeom prst="rect">
            <a:avLst/>
          </a:prstGeom>
        </p:spPr>
      </p:pic>
      <p:pic>
        <p:nvPicPr>
          <p:cNvPr id="5" name="Picture 4">
            <a:extLst>
              <a:ext uri="{FF2B5EF4-FFF2-40B4-BE49-F238E27FC236}">
                <a16:creationId xmlns:a16="http://schemas.microsoft.com/office/drawing/2014/main" id="{AD6F0E66-F10C-4495-9377-A365304F2C8F}"/>
              </a:ext>
            </a:extLst>
          </p:cNvPr>
          <p:cNvPicPr>
            <a:picLocks noChangeAspect="1"/>
          </p:cNvPicPr>
          <p:nvPr/>
        </p:nvPicPr>
        <p:blipFill>
          <a:blip r:embed="rId4"/>
          <a:stretch>
            <a:fillRect/>
          </a:stretch>
        </p:blipFill>
        <p:spPr>
          <a:xfrm>
            <a:off x="1054963" y="1030407"/>
            <a:ext cx="10082074" cy="5146675"/>
          </a:xfrm>
          <a:prstGeom prst="rect">
            <a:avLst/>
          </a:prstGeom>
        </p:spPr>
      </p:pic>
    </p:spTree>
    <p:extLst>
      <p:ext uri="{BB962C8B-B14F-4D97-AF65-F5344CB8AC3E}">
        <p14:creationId xmlns:p14="http://schemas.microsoft.com/office/powerpoint/2010/main" val="878084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41</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304485" y="209195"/>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CHANGE REQUESTS</a:t>
            </a:r>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3"/>
          <a:stretch>
            <a:fillRect/>
          </a:stretch>
        </p:blipFill>
        <p:spPr>
          <a:xfrm>
            <a:off x="6210300" y="6177082"/>
            <a:ext cx="5981700" cy="506186"/>
          </a:xfrm>
          <a:prstGeom prst="rect">
            <a:avLst/>
          </a:prstGeom>
        </p:spPr>
      </p:pic>
      <p:pic>
        <p:nvPicPr>
          <p:cNvPr id="5" name="Picture 4">
            <a:extLst>
              <a:ext uri="{FF2B5EF4-FFF2-40B4-BE49-F238E27FC236}">
                <a16:creationId xmlns:a16="http://schemas.microsoft.com/office/drawing/2014/main" id="{AEE13BBB-6E88-4A39-8E50-A4D295246AEB}"/>
              </a:ext>
            </a:extLst>
          </p:cNvPr>
          <p:cNvPicPr>
            <a:picLocks noChangeAspect="1"/>
          </p:cNvPicPr>
          <p:nvPr/>
        </p:nvPicPr>
        <p:blipFill>
          <a:blip r:embed="rId4"/>
          <a:stretch>
            <a:fillRect/>
          </a:stretch>
        </p:blipFill>
        <p:spPr>
          <a:xfrm>
            <a:off x="701556" y="1417622"/>
            <a:ext cx="9791700" cy="4610100"/>
          </a:xfrm>
          <a:prstGeom prst="rect">
            <a:avLst/>
          </a:prstGeom>
        </p:spPr>
      </p:pic>
      <p:pic>
        <p:nvPicPr>
          <p:cNvPr id="8" name="Picture 7">
            <a:extLst>
              <a:ext uri="{FF2B5EF4-FFF2-40B4-BE49-F238E27FC236}">
                <a16:creationId xmlns:a16="http://schemas.microsoft.com/office/drawing/2014/main" id="{1BA0BB8C-E4D9-4E2C-B1ED-DCC1B01779B8}"/>
              </a:ext>
            </a:extLst>
          </p:cNvPr>
          <p:cNvPicPr>
            <a:picLocks noChangeAspect="1"/>
          </p:cNvPicPr>
          <p:nvPr/>
        </p:nvPicPr>
        <p:blipFill>
          <a:blip r:embed="rId5"/>
          <a:stretch>
            <a:fillRect/>
          </a:stretch>
        </p:blipFill>
        <p:spPr>
          <a:xfrm>
            <a:off x="701556" y="827072"/>
            <a:ext cx="9791700" cy="590550"/>
          </a:xfrm>
          <a:prstGeom prst="rect">
            <a:avLst/>
          </a:prstGeom>
        </p:spPr>
      </p:pic>
    </p:spTree>
    <p:extLst>
      <p:ext uri="{BB962C8B-B14F-4D97-AF65-F5344CB8AC3E}">
        <p14:creationId xmlns:p14="http://schemas.microsoft.com/office/powerpoint/2010/main" val="1406736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View of Mountain " title="View of Mountain ">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3" name="Freeform: Shape 12" descr="Mountain landscape">
            <a:extLst>
              <a:ext uri="{FF2B5EF4-FFF2-40B4-BE49-F238E27FC236}">
                <a16:creationId xmlns:a16="http://schemas.microsoft.com/office/drawing/2014/main" id="{C6C7DB9E-AAE0-492D-9636-97F97F7754BC}"/>
              </a:ext>
            </a:extLst>
          </p:cNvPr>
          <p:cNvSpPr/>
          <p:nvPr/>
        </p:nvSpPr>
        <p:spPr>
          <a:xfrm>
            <a:off x="0" y="695355"/>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rgbClr val="CC6600">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C6600"/>
              </a:solidFill>
            </a:endParaRPr>
          </a:p>
        </p:txBody>
      </p:sp>
      <p:sp>
        <p:nvSpPr>
          <p:cNvPr id="4" name="Title 3"/>
          <p:cNvSpPr>
            <a:spLocks noGrp="1"/>
          </p:cNvSpPr>
          <p:nvPr>
            <p:ph type="title"/>
          </p:nvPr>
        </p:nvSpPr>
        <p:spPr bwMode="blackGray">
          <a:xfrm>
            <a:off x="6644481" y="2641844"/>
            <a:ext cx="5714999" cy="1872028"/>
          </a:xfrm>
        </p:spPr>
        <p:txBody>
          <a:bodyPr/>
          <a:lstStyle/>
          <a:p>
            <a:r>
              <a:rPr lang="en-US" dirty="0"/>
              <a:t>REFLECTIONS</a:t>
            </a: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6717322" y="4498257"/>
            <a:ext cx="5179403" cy="1500187"/>
          </a:xfrm>
        </p:spPr>
        <p:txBody>
          <a:bodyPr>
            <a:normAutofit/>
          </a:bodyPr>
          <a:lstStyle/>
          <a:p>
            <a:r>
              <a:rPr lang="en-US" dirty="0"/>
              <a:t>OUR LEARNING PROCESS</a:t>
            </a:r>
          </a:p>
        </p:txBody>
      </p:sp>
      <p:pic>
        <p:nvPicPr>
          <p:cNvPr id="2" name="Picture 1">
            <a:extLst>
              <a:ext uri="{FF2B5EF4-FFF2-40B4-BE49-F238E27FC236}">
                <a16:creationId xmlns:a16="http://schemas.microsoft.com/office/drawing/2014/main" id="{555C33BF-5AF1-4D65-AA25-C70339765B45}"/>
              </a:ext>
            </a:extLst>
          </p:cNvPr>
          <p:cNvPicPr>
            <a:picLocks noChangeAspect="1"/>
          </p:cNvPicPr>
          <p:nvPr/>
        </p:nvPicPr>
        <p:blipFill>
          <a:blip r:embed="rId4"/>
          <a:stretch>
            <a:fillRect/>
          </a:stretch>
        </p:blipFill>
        <p:spPr>
          <a:xfrm>
            <a:off x="5440136" y="6240783"/>
            <a:ext cx="5981700" cy="506185"/>
          </a:xfrm>
          <a:prstGeom prst="rect">
            <a:avLst/>
          </a:prstGeom>
        </p:spPr>
      </p:pic>
    </p:spTree>
    <p:extLst>
      <p:ext uri="{BB962C8B-B14F-4D97-AF65-F5344CB8AC3E}">
        <p14:creationId xmlns:p14="http://schemas.microsoft.com/office/powerpoint/2010/main" val="3512113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RACHAEL </a:t>
            </a:r>
            <a:br>
              <a:rPr lang="en-US" dirty="0"/>
            </a:br>
            <a:r>
              <a:rPr lang="en-US" dirty="0"/>
              <a:t>PROJECT MANAGER</a:t>
            </a:r>
          </a:p>
        </p:txBody>
      </p:sp>
      <p:pic>
        <p:nvPicPr>
          <p:cNvPr id="9" name="Picture 8">
            <a:extLst>
              <a:ext uri="{FF2B5EF4-FFF2-40B4-BE49-F238E27FC236}">
                <a16:creationId xmlns:a16="http://schemas.microsoft.com/office/drawing/2014/main" id="{4973247C-BD39-4CB0-B9F1-D276AB4E359B}"/>
              </a:ext>
            </a:extLst>
          </p:cNvPr>
          <p:cNvPicPr>
            <a:picLocks noChangeAspect="1"/>
          </p:cNvPicPr>
          <p:nvPr/>
        </p:nvPicPr>
        <p:blipFill>
          <a:blip r:embed="rId3"/>
          <a:stretch>
            <a:fillRect/>
          </a:stretch>
        </p:blipFill>
        <p:spPr>
          <a:xfrm>
            <a:off x="6210300" y="6177082"/>
            <a:ext cx="5981700" cy="506186"/>
          </a:xfrm>
          <a:prstGeom prst="rect">
            <a:avLst/>
          </a:prstGeom>
        </p:spPr>
      </p:pic>
      <p:pic>
        <p:nvPicPr>
          <p:cNvPr id="10" name="Picture 9">
            <a:extLst>
              <a:ext uri="{FF2B5EF4-FFF2-40B4-BE49-F238E27FC236}">
                <a16:creationId xmlns:a16="http://schemas.microsoft.com/office/drawing/2014/main" id="{62A41EDD-E882-4242-8350-D15149F7725E}"/>
              </a:ext>
            </a:extLst>
          </p:cNvPr>
          <p:cNvPicPr>
            <a:picLocks noChangeAspect="1"/>
          </p:cNvPicPr>
          <p:nvPr/>
        </p:nvPicPr>
        <p:blipFill>
          <a:blip r:embed="rId3"/>
          <a:stretch>
            <a:fillRect/>
          </a:stretch>
        </p:blipFill>
        <p:spPr>
          <a:xfrm>
            <a:off x="6362700" y="6329482"/>
            <a:ext cx="5981700" cy="506186"/>
          </a:xfrm>
          <a:prstGeom prst="rect">
            <a:avLst/>
          </a:prstGeom>
        </p:spPr>
      </p:pic>
      <p:sp>
        <p:nvSpPr>
          <p:cNvPr id="12" name="Text Placeholder 7">
            <a:extLst>
              <a:ext uri="{FF2B5EF4-FFF2-40B4-BE49-F238E27FC236}">
                <a16:creationId xmlns:a16="http://schemas.microsoft.com/office/drawing/2014/main" id="{C6173DC8-4AEE-41C3-98DD-E1660F83AD0A}"/>
              </a:ext>
            </a:extLst>
          </p:cNvPr>
          <p:cNvSpPr txBox="1">
            <a:spLocks/>
          </p:cNvSpPr>
          <p:nvPr/>
        </p:nvSpPr>
        <p:spPr>
          <a:xfrm>
            <a:off x="5581649" y="587268"/>
            <a:ext cx="6410325" cy="6096000"/>
          </a:xfrm>
          <a:prstGeom prst="rect">
            <a:avLst/>
          </a:prstGeom>
        </p:spPr>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SG" sz="2400" dirty="0"/>
              <a:t>When my team members voted me to be the Project Manager, I was nervous at first. But as we go along, I am grateful to be one as this journey has taught me to use time management techniques, fulfil project requirements and most importantly develop a bond between my team and sponsor. With the growing challenges my team faces throughout my project, it is important for me to keep my team’s motivation high! I always make sure that I gather my team immediately when decisions have to be made, because I believe that wrong decisions made early can be salvaged, but 'right' decisions made late cannot! From the initiation of the project to the milestones along the way, I have enjoyed the challenge of being a Project Manager!</a:t>
            </a:r>
            <a:endParaRPr lang="en-US" sz="2400" dirty="0"/>
          </a:p>
        </p:txBody>
      </p:sp>
      <p:pic>
        <p:nvPicPr>
          <p:cNvPr id="8198" name="Picture 6" descr="https://lh3.googleusercontent.com/i5moGxeMPo2n7_mD8OQ565o5-Mz0ib6Spy2UvU5vMWebTnFEZM8bFj7pqGUbhDtPAMRwcbYu0P0-jlYMeAHNhc_eZ6jDZiHi2LXXjCvAoJQXrGjEIoxVge-DhDjHUr5i1j6xyY7CO2k">
            <a:extLst>
              <a:ext uri="{FF2B5EF4-FFF2-40B4-BE49-F238E27FC236}">
                <a16:creationId xmlns:a16="http://schemas.microsoft.com/office/drawing/2014/main" id="{46AFF856-B5A4-4CD5-A6B3-D1BA646C8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88" y="2381249"/>
            <a:ext cx="3560762" cy="422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41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151" y="514350"/>
            <a:ext cx="4667249" cy="1600200"/>
          </a:xfrm>
        </p:spPr>
        <p:txBody>
          <a:bodyPr/>
          <a:lstStyle/>
          <a:p>
            <a:r>
              <a:rPr lang="en-US" dirty="0" err="1"/>
              <a:t>mediani</a:t>
            </a:r>
            <a:r>
              <a:rPr lang="en-US" dirty="0"/>
              <a:t> </a:t>
            </a:r>
            <a:br>
              <a:rPr lang="en-US" dirty="0"/>
            </a:br>
            <a:r>
              <a:rPr lang="en-US" dirty="0"/>
              <a:t>full stack developer</a:t>
            </a:r>
          </a:p>
        </p:txBody>
      </p:sp>
      <p:pic>
        <p:nvPicPr>
          <p:cNvPr id="9" name="Picture 8">
            <a:extLst>
              <a:ext uri="{FF2B5EF4-FFF2-40B4-BE49-F238E27FC236}">
                <a16:creationId xmlns:a16="http://schemas.microsoft.com/office/drawing/2014/main" id="{4973247C-BD39-4CB0-B9F1-D276AB4E359B}"/>
              </a:ext>
            </a:extLst>
          </p:cNvPr>
          <p:cNvPicPr>
            <a:picLocks noChangeAspect="1"/>
          </p:cNvPicPr>
          <p:nvPr/>
        </p:nvPicPr>
        <p:blipFill>
          <a:blip r:embed="rId3"/>
          <a:stretch>
            <a:fillRect/>
          </a:stretch>
        </p:blipFill>
        <p:spPr>
          <a:xfrm>
            <a:off x="6210300" y="6177082"/>
            <a:ext cx="5981700" cy="506186"/>
          </a:xfrm>
          <a:prstGeom prst="rect">
            <a:avLst/>
          </a:prstGeom>
        </p:spPr>
      </p:pic>
      <p:pic>
        <p:nvPicPr>
          <p:cNvPr id="10" name="Picture 9">
            <a:extLst>
              <a:ext uri="{FF2B5EF4-FFF2-40B4-BE49-F238E27FC236}">
                <a16:creationId xmlns:a16="http://schemas.microsoft.com/office/drawing/2014/main" id="{62A41EDD-E882-4242-8350-D15149F7725E}"/>
              </a:ext>
            </a:extLst>
          </p:cNvPr>
          <p:cNvPicPr>
            <a:picLocks noChangeAspect="1"/>
          </p:cNvPicPr>
          <p:nvPr/>
        </p:nvPicPr>
        <p:blipFill>
          <a:blip r:embed="rId3"/>
          <a:stretch>
            <a:fillRect/>
          </a:stretch>
        </p:blipFill>
        <p:spPr>
          <a:xfrm>
            <a:off x="6362700" y="6329482"/>
            <a:ext cx="5981700" cy="506186"/>
          </a:xfrm>
          <a:prstGeom prst="rect">
            <a:avLst/>
          </a:prstGeom>
        </p:spPr>
      </p:pic>
      <p:sp>
        <p:nvSpPr>
          <p:cNvPr id="12" name="Text Placeholder 7">
            <a:extLst>
              <a:ext uri="{FF2B5EF4-FFF2-40B4-BE49-F238E27FC236}">
                <a16:creationId xmlns:a16="http://schemas.microsoft.com/office/drawing/2014/main" id="{C6173DC8-4AEE-41C3-98DD-E1660F83AD0A}"/>
              </a:ext>
            </a:extLst>
          </p:cNvPr>
          <p:cNvSpPr txBox="1">
            <a:spLocks/>
          </p:cNvSpPr>
          <p:nvPr/>
        </p:nvSpPr>
        <p:spPr>
          <a:xfrm>
            <a:off x="5581649" y="587268"/>
            <a:ext cx="6410325" cy="6096000"/>
          </a:xfrm>
          <a:prstGeom prst="rect">
            <a:avLst/>
          </a:prstGeom>
        </p:spPr>
        <p:txBody>
          <a:bodyPr vert="horz" lIns="0" tIns="45720" rIns="0" bIns="45720" rtlCol="0">
            <a:normAutofit/>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SG" sz="2400" dirty="0"/>
              <a:t>This project gives me the opportunity to learn and grow as a developer. As a backend developer, I learned a lot of technical skills, develop the backend logic, and how to integrate front-end and backend. Despite facing several technical complexities, I had a lot of fun throughout my learning. On top of that, as I managed the integration of the front and back end developments, I get my hands dirty on Front-end and I understand real-time communication better now. I like to first consider what the web application does and then build out the business logic that it will use to accomplish this. Overall, it has been a satisfying experience, especially when the web application works smoothly. There is so much try and errors just to optimize the web application for speed and efficiency! But, all the efforts paid off!</a:t>
            </a:r>
          </a:p>
        </p:txBody>
      </p:sp>
      <p:pic>
        <p:nvPicPr>
          <p:cNvPr id="24578" name="Picture 2" descr="https://lh3.googleusercontent.com/Y9IDigN6OJ0CKCR4S9WdVwR8F0gPWrrs2224id8bcBb7rpCfI9tXOeSRWzaFpveQ-FC90Y_3Qha63j2aSccsQRdSYYCEvb9mvf0vqtzJ0hgrPJ6_A7oT_87knQWCi-WpxuhzYCuFGi0">
            <a:extLst>
              <a:ext uri="{FF2B5EF4-FFF2-40B4-BE49-F238E27FC236}">
                <a16:creationId xmlns:a16="http://schemas.microsoft.com/office/drawing/2014/main" id="{50E9D5C8-668A-42C6-947D-E6CFD83500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688" t="11445" r="10747"/>
          <a:stretch/>
        </p:blipFill>
        <p:spPr bwMode="auto">
          <a:xfrm>
            <a:off x="619126" y="2462583"/>
            <a:ext cx="4076699" cy="412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233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151" y="514350"/>
            <a:ext cx="4667249" cy="1600200"/>
          </a:xfrm>
        </p:spPr>
        <p:txBody>
          <a:bodyPr/>
          <a:lstStyle/>
          <a:p>
            <a:r>
              <a:rPr lang="en-US" dirty="0"/>
              <a:t>Xiu wen </a:t>
            </a:r>
            <a:br>
              <a:rPr lang="en-US" dirty="0"/>
            </a:br>
            <a:r>
              <a:rPr lang="en-US" dirty="0"/>
              <a:t>front end developer</a:t>
            </a:r>
          </a:p>
        </p:txBody>
      </p:sp>
      <p:pic>
        <p:nvPicPr>
          <p:cNvPr id="9" name="Picture 8">
            <a:extLst>
              <a:ext uri="{FF2B5EF4-FFF2-40B4-BE49-F238E27FC236}">
                <a16:creationId xmlns:a16="http://schemas.microsoft.com/office/drawing/2014/main" id="{4973247C-BD39-4CB0-B9F1-D276AB4E359B}"/>
              </a:ext>
            </a:extLst>
          </p:cNvPr>
          <p:cNvPicPr>
            <a:picLocks noChangeAspect="1"/>
          </p:cNvPicPr>
          <p:nvPr/>
        </p:nvPicPr>
        <p:blipFill>
          <a:blip r:embed="rId3"/>
          <a:stretch>
            <a:fillRect/>
          </a:stretch>
        </p:blipFill>
        <p:spPr>
          <a:xfrm>
            <a:off x="6210300" y="6177082"/>
            <a:ext cx="5981700" cy="506186"/>
          </a:xfrm>
          <a:prstGeom prst="rect">
            <a:avLst/>
          </a:prstGeom>
        </p:spPr>
      </p:pic>
      <p:pic>
        <p:nvPicPr>
          <p:cNvPr id="10" name="Picture 9">
            <a:extLst>
              <a:ext uri="{FF2B5EF4-FFF2-40B4-BE49-F238E27FC236}">
                <a16:creationId xmlns:a16="http://schemas.microsoft.com/office/drawing/2014/main" id="{62A41EDD-E882-4242-8350-D15149F7725E}"/>
              </a:ext>
            </a:extLst>
          </p:cNvPr>
          <p:cNvPicPr>
            <a:picLocks noChangeAspect="1"/>
          </p:cNvPicPr>
          <p:nvPr/>
        </p:nvPicPr>
        <p:blipFill>
          <a:blip r:embed="rId3"/>
          <a:stretch>
            <a:fillRect/>
          </a:stretch>
        </p:blipFill>
        <p:spPr>
          <a:xfrm>
            <a:off x="6362700" y="6329482"/>
            <a:ext cx="5981700" cy="506186"/>
          </a:xfrm>
          <a:prstGeom prst="rect">
            <a:avLst/>
          </a:prstGeom>
        </p:spPr>
      </p:pic>
      <p:sp>
        <p:nvSpPr>
          <p:cNvPr id="12" name="Text Placeholder 7">
            <a:extLst>
              <a:ext uri="{FF2B5EF4-FFF2-40B4-BE49-F238E27FC236}">
                <a16:creationId xmlns:a16="http://schemas.microsoft.com/office/drawing/2014/main" id="{C6173DC8-4AEE-41C3-98DD-E1660F83AD0A}"/>
              </a:ext>
            </a:extLst>
          </p:cNvPr>
          <p:cNvSpPr txBox="1">
            <a:spLocks/>
          </p:cNvSpPr>
          <p:nvPr/>
        </p:nvSpPr>
        <p:spPr>
          <a:xfrm>
            <a:off x="5581649" y="466725"/>
            <a:ext cx="6410325" cy="6096000"/>
          </a:xfrm>
          <a:prstGeom prst="rect">
            <a:avLst/>
          </a:prstGeom>
        </p:spPr>
        <p:txBody>
          <a:bodyPr vert="horz" lIns="0" tIns="45720" rIns="0" bIns="45720" rtlCol="0">
            <a:normAutofit lnSpcReduction="10000"/>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SG" sz="2400" dirty="0"/>
              <a:t>As a lead front end developer, I learn to use HTML, CSS, and JavaScript to code the website and web application designs! I desperately want to get good at writing tests and developing in a more test-first manner. I have always wanted to work in an environment where code quality is valued and prioritized. I also spend most of my time debugging because I want to ensure that there are no errors or bugs on the front end. I also make sure that the design appears as it’s supposed to across various platforms and browsers. I organize my stylesheets with sections for each site component, and I practice coding commenting so that it will be easier for the other developers to work with. I enjoyed doing this project because it is, in a way, my first real art for a purpose. Everything else I’ve done is because I have an idea. But this project…this project had a message for a cause!</a:t>
            </a:r>
          </a:p>
        </p:txBody>
      </p:sp>
      <p:pic>
        <p:nvPicPr>
          <p:cNvPr id="25602" name="Picture 2" descr="https://lh6.googleusercontent.com/ZJq9n0qi_0h0eM3-JhpoWYu07ytiMeL6LFnXDtqECeaWE9h4qylO9m1W-peB58Ge25tYMS3JwLU4ZRaK-o-eOlBapGDZGlNUZb7m7KNIEqF_2E9pebEHofWItla7Rt0ZnT_qRxhwDMk">
            <a:extLst>
              <a:ext uri="{FF2B5EF4-FFF2-40B4-BE49-F238E27FC236}">
                <a16:creationId xmlns:a16="http://schemas.microsoft.com/office/drawing/2014/main" id="{E1D5EFD2-D322-46EA-9F69-7F5F6682E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1" y="2372167"/>
            <a:ext cx="4197349" cy="419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565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151" y="514350"/>
            <a:ext cx="4667249" cy="1600200"/>
          </a:xfrm>
        </p:spPr>
        <p:txBody>
          <a:bodyPr/>
          <a:lstStyle/>
          <a:p>
            <a:r>
              <a:rPr lang="en-US" dirty="0"/>
              <a:t>Yi </a:t>
            </a:r>
            <a:r>
              <a:rPr lang="en-US" dirty="0" err="1"/>
              <a:t>jing</a:t>
            </a:r>
            <a:r>
              <a:rPr lang="en-US" dirty="0"/>
              <a:t> </a:t>
            </a:r>
            <a:br>
              <a:rPr lang="en-US" dirty="0"/>
            </a:br>
            <a:r>
              <a:rPr lang="en-US" dirty="0"/>
              <a:t>back end developer</a:t>
            </a:r>
          </a:p>
        </p:txBody>
      </p:sp>
      <p:pic>
        <p:nvPicPr>
          <p:cNvPr id="9" name="Picture 8">
            <a:extLst>
              <a:ext uri="{FF2B5EF4-FFF2-40B4-BE49-F238E27FC236}">
                <a16:creationId xmlns:a16="http://schemas.microsoft.com/office/drawing/2014/main" id="{4973247C-BD39-4CB0-B9F1-D276AB4E359B}"/>
              </a:ext>
            </a:extLst>
          </p:cNvPr>
          <p:cNvPicPr>
            <a:picLocks noChangeAspect="1"/>
          </p:cNvPicPr>
          <p:nvPr/>
        </p:nvPicPr>
        <p:blipFill>
          <a:blip r:embed="rId3"/>
          <a:stretch>
            <a:fillRect/>
          </a:stretch>
        </p:blipFill>
        <p:spPr>
          <a:xfrm>
            <a:off x="6210300" y="6177082"/>
            <a:ext cx="5981700" cy="506186"/>
          </a:xfrm>
          <a:prstGeom prst="rect">
            <a:avLst/>
          </a:prstGeom>
        </p:spPr>
      </p:pic>
      <p:pic>
        <p:nvPicPr>
          <p:cNvPr id="10" name="Picture 9">
            <a:extLst>
              <a:ext uri="{FF2B5EF4-FFF2-40B4-BE49-F238E27FC236}">
                <a16:creationId xmlns:a16="http://schemas.microsoft.com/office/drawing/2014/main" id="{62A41EDD-E882-4242-8350-D15149F7725E}"/>
              </a:ext>
            </a:extLst>
          </p:cNvPr>
          <p:cNvPicPr>
            <a:picLocks noChangeAspect="1"/>
          </p:cNvPicPr>
          <p:nvPr/>
        </p:nvPicPr>
        <p:blipFill>
          <a:blip r:embed="rId3"/>
          <a:stretch>
            <a:fillRect/>
          </a:stretch>
        </p:blipFill>
        <p:spPr>
          <a:xfrm>
            <a:off x="6362700" y="6329482"/>
            <a:ext cx="5981700" cy="506186"/>
          </a:xfrm>
          <a:prstGeom prst="rect">
            <a:avLst/>
          </a:prstGeom>
        </p:spPr>
      </p:pic>
      <p:sp>
        <p:nvSpPr>
          <p:cNvPr id="12" name="Text Placeholder 7">
            <a:extLst>
              <a:ext uri="{FF2B5EF4-FFF2-40B4-BE49-F238E27FC236}">
                <a16:creationId xmlns:a16="http://schemas.microsoft.com/office/drawing/2014/main" id="{C6173DC8-4AEE-41C3-98DD-E1660F83AD0A}"/>
              </a:ext>
            </a:extLst>
          </p:cNvPr>
          <p:cNvSpPr txBox="1">
            <a:spLocks/>
          </p:cNvSpPr>
          <p:nvPr/>
        </p:nvSpPr>
        <p:spPr>
          <a:xfrm>
            <a:off x="5581650" y="466725"/>
            <a:ext cx="6296026" cy="6096000"/>
          </a:xfrm>
          <a:prstGeom prst="rect">
            <a:avLst/>
          </a:prstGeom>
        </p:spPr>
        <p:txBody>
          <a:bodyPr vert="horz" lIns="0" tIns="45720" rIns="0" bIns="45720" rtlCol="0">
            <a:normAutofit lnSpcReduction="10000"/>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SG" sz="2400" dirty="0"/>
              <a:t>So many challenges, right from the start up till today! But yet, a very thrilling journey! Although my primary focus is the back end development, I still work hand-in-hand with the front end developers by giving the outward facing web application server-side logic. My role also requires me to manage the database, and with that, it allows me to get some pretty good exposure to it on a daily basis! I am now better able to manage a hosting environment, including the database. I am very happy with the progress that my team has made! Throughout this project, I don’t just develop skills, I don’t just develop the ability to learn, but I develop confidence as well! It is an enriching experience for me. I learn to preserve all the way and not give up.  I learn that hard work always pays off. The feeling of accomplishing something is simply superb.</a:t>
            </a:r>
          </a:p>
        </p:txBody>
      </p:sp>
      <p:pic>
        <p:nvPicPr>
          <p:cNvPr id="26626" name="Picture 2" descr="https://lh5.googleusercontent.com/9k0i7yG_nbidBgQVG6k8TDerxi2Q96OF35L0AfeFKJtqfKdGJfi9rn20m7YhuqlDZ2cd1xXCTha4N_OV88vvg4zoJMLGvx21SrYwkLK8XmTK8yWYcgXnIya1l7309sRHzDQdPS4XEWs">
            <a:extLst>
              <a:ext uri="{FF2B5EF4-FFF2-40B4-BE49-F238E27FC236}">
                <a16:creationId xmlns:a16="http://schemas.microsoft.com/office/drawing/2014/main" id="{7AEBDDE1-B5FE-4275-8128-EB94A87704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05" b="30000"/>
          <a:stretch/>
        </p:blipFill>
        <p:spPr bwMode="auto">
          <a:xfrm>
            <a:off x="619125" y="2186907"/>
            <a:ext cx="3933825" cy="424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61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9125" y="514350"/>
            <a:ext cx="4486275" cy="1600200"/>
          </a:xfrm>
        </p:spPr>
        <p:txBody>
          <a:bodyPr/>
          <a:lstStyle/>
          <a:p>
            <a:r>
              <a:rPr lang="en-US" dirty="0" err="1"/>
              <a:t>suhailah</a:t>
            </a:r>
            <a:r>
              <a:rPr lang="en-US" dirty="0"/>
              <a:t> </a:t>
            </a:r>
            <a:br>
              <a:rPr lang="en-US" dirty="0"/>
            </a:br>
            <a:r>
              <a:rPr lang="en-US" dirty="0"/>
              <a:t>business analyst</a:t>
            </a:r>
          </a:p>
        </p:txBody>
      </p:sp>
      <p:pic>
        <p:nvPicPr>
          <p:cNvPr id="9" name="Picture 8">
            <a:extLst>
              <a:ext uri="{FF2B5EF4-FFF2-40B4-BE49-F238E27FC236}">
                <a16:creationId xmlns:a16="http://schemas.microsoft.com/office/drawing/2014/main" id="{4973247C-BD39-4CB0-B9F1-D276AB4E359B}"/>
              </a:ext>
            </a:extLst>
          </p:cNvPr>
          <p:cNvPicPr>
            <a:picLocks noChangeAspect="1"/>
          </p:cNvPicPr>
          <p:nvPr/>
        </p:nvPicPr>
        <p:blipFill>
          <a:blip r:embed="rId3"/>
          <a:stretch>
            <a:fillRect/>
          </a:stretch>
        </p:blipFill>
        <p:spPr>
          <a:xfrm>
            <a:off x="6210300" y="6177082"/>
            <a:ext cx="5981700" cy="506186"/>
          </a:xfrm>
          <a:prstGeom prst="rect">
            <a:avLst/>
          </a:prstGeom>
        </p:spPr>
      </p:pic>
      <p:pic>
        <p:nvPicPr>
          <p:cNvPr id="10" name="Picture 9">
            <a:extLst>
              <a:ext uri="{FF2B5EF4-FFF2-40B4-BE49-F238E27FC236}">
                <a16:creationId xmlns:a16="http://schemas.microsoft.com/office/drawing/2014/main" id="{62A41EDD-E882-4242-8350-D15149F7725E}"/>
              </a:ext>
            </a:extLst>
          </p:cNvPr>
          <p:cNvPicPr>
            <a:picLocks noChangeAspect="1"/>
          </p:cNvPicPr>
          <p:nvPr/>
        </p:nvPicPr>
        <p:blipFill>
          <a:blip r:embed="rId3"/>
          <a:stretch>
            <a:fillRect/>
          </a:stretch>
        </p:blipFill>
        <p:spPr>
          <a:xfrm>
            <a:off x="6362700" y="6329482"/>
            <a:ext cx="5981700" cy="506186"/>
          </a:xfrm>
          <a:prstGeom prst="rect">
            <a:avLst/>
          </a:prstGeom>
        </p:spPr>
      </p:pic>
      <p:sp>
        <p:nvSpPr>
          <p:cNvPr id="12" name="Text Placeholder 7">
            <a:extLst>
              <a:ext uri="{FF2B5EF4-FFF2-40B4-BE49-F238E27FC236}">
                <a16:creationId xmlns:a16="http://schemas.microsoft.com/office/drawing/2014/main" id="{C6173DC8-4AEE-41C3-98DD-E1660F83AD0A}"/>
              </a:ext>
            </a:extLst>
          </p:cNvPr>
          <p:cNvSpPr txBox="1">
            <a:spLocks/>
          </p:cNvSpPr>
          <p:nvPr/>
        </p:nvSpPr>
        <p:spPr>
          <a:xfrm>
            <a:off x="5372099" y="130069"/>
            <a:ext cx="6638926" cy="6927956"/>
          </a:xfrm>
          <a:prstGeom prst="rect">
            <a:avLst/>
          </a:prstGeom>
        </p:spPr>
        <p:txBody>
          <a:bodyPr vert="horz" lIns="0" tIns="45720" rIns="0" bIns="45720" rtlCol="0">
            <a:normAutofit lnSpcReduction="10000"/>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SG" sz="2400" dirty="0"/>
              <a:t>What I have learnt throughout this project is that I need to move beyond just creating requirements specifications, </a:t>
            </a:r>
            <a:r>
              <a:rPr lang="en-SG" sz="2400" dirty="0" err="1"/>
              <a:t>analyze</a:t>
            </a:r>
            <a:r>
              <a:rPr lang="en-SG" sz="2400" dirty="0"/>
              <a:t> requirements or create visual models. I need to be more resourceful and grow my toolbox of skills, as a business analyst and a scrum master! From the start of the project, I always try to apply use cases in every requirements situation and this helps me gain more confidence to apply a wide variety of business analysis techniques. As I collaborate with the sponsor very often, I learn to apply my soft skills and analysis skills to create clarity for the project. I work closely with the Project Manager in ensuring that every sprint goals are met. When there are any feedback or new ideas that cannot be incorporated during the sprint, I have captured them as real backlog items and prioritized! The collection of critical information about the development process and my team’s effort then becomes the heartbeat of the team and helps set the cadence for each sprint!</a:t>
            </a:r>
          </a:p>
        </p:txBody>
      </p:sp>
      <p:pic>
        <p:nvPicPr>
          <p:cNvPr id="27650" name="Picture 2" descr="https://lh5.googleusercontent.com/5PY2pF9a5Ul5DWonZGuWm-kGIzKxpm6VNzwGhSiftvenXUYRtN07EQRbddB_AwV2nZ6I8t2S7DgUefb8_sVjZp4cHysHeQMRwxNRUaWXMDQTJ7T69QMXv1KVXkjxMgQTqsxdTwgasg4">
            <a:extLst>
              <a:ext uri="{FF2B5EF4-FFF2-40B4-BE49-F238E27FC236}">
                <a16:creationId xmlns:a16="http://schemas.microsoft.com/office/drawing/2014/main" id="{CC2D063E-3E2D-48F1-9E39-3712B2536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2419350"/>
            <a:ext cx="4143375"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717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a:xfrm>
            <a:off x="6717322" y="2667000"/>
            <a:ext cx="5265128" cy="1068998"/>
          </a:xfrm>
        </p:spPr>
        <p:txBody>
          <a:bodyPr/>
          <a:lstStyle/>
          <a:p>
            <a:r>
              <a:rPr lang="en-US" dirty="0"/>
              <a:t>THANK YOU</a:t>
            </a:r>
          </a:p>
        </p:txBody>
      </p:sp>
      <p:sp>
        <p:nvSpPr>
          <p:cNvPr id="21" name="Text Placeholder 4">
            <a:extLst>
              <a:ext uri="{FF2B5EF4-FFF2-40B4-BE49-F238E27FC236}">
                <a16:creationId xmlns:a16="http://schemas.microsoft.com/office/drawing/2014/main" id="{32705ABF-D7BE-4A38-AC01-695024BC5407}"/>
              </a:ext>
            </a:extLst>
          </p:cNvPr>
          <p:cNvSpPr>
            <a:spLocks noGrp="1"/>
          </p:cNvSpPr>
          <p:nvPr>
            <p:ph type="body" idx="1"/>
          </p:nvPr>
        </p:nvSpPr>
        <p:spPr/>
        <p:txBody>
          <a:bodyPr/>
          <a:lstStyle/>
          <a:p>
            <a:r>
              <a:rPr lang="en-US" dirty="0"/>
              <a:t>ANY QUESTIONS FOR US?</a:t>
            </a:r>
          </a:p>
        </p:txBody>
      </p:sp>
      <p:pic>
        <p:nvPicPr>
          <p:cNvPr id="6" name="Picture Placeholder 5">
            <a:extLst>
              <a:ext uri="{FF2B5EF4-FFF2-40B4-BE49-F238E27FC236}">
                <a16:creationId xmlns:a16="http://schemas.microsoft.com/office/drawing/2014/main" id="{12CA17DD-4B99-CE41-998F-A36C00269F5C}"/>
              </a:ext>
            </a:extLst>
          </p:cNvPr>
          <p:cNvPicPr>
            <a:picLocks noGrp="1" noChangeAspect="1"/>
          </p:cNvPicPr>
          <p:nvPr>
            <p:ph type="pic" sz="quarter" idx="13"/>
          </p:nvPr>
        </p:nvPicPr>
        <p:blipFill>
          <a:blip r:embed="rId2"/>
          <a:stretch>
            <a:fillRect/>
          </a:stretch>
        </p:blipFill>
        <p:spPr>
          <a:xfrm>
            <a:off x="0" y="1457853"/>
            <a:ext cx="5913439" cy="3942292"/>
          </a:xfrm>
        </p:spPr>
      </p:pic>
    </p:spTree>
    <p:extLst>
      <p:ext uri="{BB962C8B-B14F-4D97-AF65-F5344CB8AC3E}">
        <p14:creationId xmlns:p14="http://schemas.microsoft.com/office/powerpoint/2010/main" val="380918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5</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257226" y="253790"/>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OUR TEAM </a:t>
            </a:r>
            <a:r>
              <a:rPr lang="en-US" sz="2400" dirty="0"/>
              <a:t>–</a:t>
            </a:r>
            <a:r>
              <a:rPr lang="en-US" dirty="0"/>
              <a:t> </a:t>
            </a:r>
            <a:r>
              <a:rPr lang="en-US" sz="1800" dirty="0"/>
              <a:t>KNOWING MORE ABOUT US</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pic>
        <p:nvPicPr>
          <p:cNvPr id="1032" name="Picture 8" descr="Related image">
            <a:extLst>
              <a:ext uri="{FF2B5EF4-FFF2-40B4-BE49-F238E27FC236}">
                <a16:creationId xmlns:a16="http://schemas.microsoft.com/office/drawing/2014/main" id="{2628AF35-175F-42E0-ADC8-22A6FF764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440" y="1962150"/>
            <a:ext cx="4152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4.googleusercontent.com/LHadW-xVtkyaT7eSVSQqiHJHey1Dm6S2NNuEcb5ZxXevLYilh3TxPCTqR8e_VSdpU4cTROyB9YnyTVCjTSdGpt3nQEjes0i4IwD-8gna4lJFtCl2MB5dtX-5Z_e8bDpot7dWOyIDgkR7TlP7hg">
            <a:extLst>
              <a:ext uri="{FF2B5EF4-FFF2-40B4-BE49-F238E27FC236}">
                <a16:creationId xmlns:a16="http://schemas.microsoft.com/office/drawing/2014/main" id="{197A7BE1-4B5F-458B-805A-B62BA24CB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62" y="3833633"/>
            <a:ext cx="6493659" cy="2442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11C8829-A994-4983-B3CA-869800802EAE}"/>
              </a:ext>
            </a:extLst>
          </p:cNvPr>
          <p:cNvPicPr>
            <a:picLocks noChangeAspect="1"/>
          </p:cNvPicPr>
          <p:nvPr/>
        </p:nvPicPr>
        <p:blipFill>
          <a:blip r:embed="rId5"/>
          <a:stretch>
            <a:fillRect/>
          </a:stretch>
        </p:blipFill>
        <p:spPr>
          <a:xfrm>
            <a:off x="351062" y="1156383"/>
            <a:ext cx="6505510" cy="2442731"/>
          </a:xfrm>
          <a:prstGeom prst="rect">
            <a:avLst/>
          </a:prstGeom>
        </p:spPr>
      </p:pic>
    </p:spTree>
    <p:extLst>
      <p:ext uri="{BB962C8B-B14F-4D97-AF65-F5344CB8AC3E}">
        <p14:creationId xmlns:p14="http://schemas.microsoft.com/office/powerpoint/2010/main" val="1429502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6</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257226" y="253790"/>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OUR TEAM </a:t>
            </a:r>
            <a:r>
              <a:rPr lang="en-US" sz="2400" dirty="0"/>
              <a:t>–</a:t>
            </a:r>
            <a:r>
              <a:rPr lang="en-US" dirty="0"/>
              <a:t> </a:t>
            </a:r>
            <a:r>
              <a:rPr lang="en-US" sz="1800" dirty="0"/>
              <a:t>KNOWING MORE ABOUT US</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pic>
        <p:nvPicPr>
          <p:cNvPr id="1032" name="Picture 8" descr="Related image">
            <a:extLst>
              <a:ext uri="{FF2B5EF4-FFF2-40B4-BE49-F238E27FC236}">
                <a16:creationId xmlns:a16="http://schemas.microsoft.com/office/drawing/2014/main" id="{2628AF35-175F-42E0-ADC8-22A6FF764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440" y="1962150"/>
            <a:ext cx="4152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zoLaMd8x106xYL8P4ZtbtUaMzF_0T7K_s4b6dMWIVsorHHUQmdwQSmog5kKNyRIOZM2-NloEiDJyB4q9kDPcsu7sd50rEsQFQYYG5aKPkC0x2VKWRfMfq1-EQxIEYCwcd_UK9nmp29Yh-kxI9A">
            <a:extLst>
              <a:ext uri="{FF2B5EF4-FFF2-40B4-BE49-F238E27FC236}">
                <a16:creationId xmlns:a16="http://schemas.microsoft.com/office/drawing/2014/main" id="{714A4945-98F7-4043-85D4-84DF96F99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12" y="2511512"/>
            <a:ext cx="6493659" cy="2384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42A89D7-EC48-4565-B1ED-96E59438FF2A}"/>
              </a:ext>
            </a:extLst>
          </p:cNvPr>
          <p:cNvPicPr>
            <a:picLocks noChangeAspect="1"/>
          </p:cNvPicPr>
          <p:nvPr/>
        </p:nvPicPr>
        <p:blipFill>
          <a:blip r:embed="rId5"/>
          <a:stretch>
            <a:fillRect/>
          </a:stretch>
        </p:blipFill>
        <p:spPr>
          <a:xfrm>
            <a:off x="370112" y="3043471"/>
            <a:ext cx="6490678" cy="1768371"/>
          </a:xfrm>
          <a:prstGeom prst="rect">
            <a:avLst/>
          </a:prstGeom>
        </p:spPr>
      </p:pic>
    </p:spTree>
    <p:extLst>
      <p:ext uri="{BB962C8B-B14F-4D97-AF65-F5344CB8AC3E}">
        <p14:creationId xmlns:p14="http://schemas.microsoft.com/office/powerpoint/2010/main" val="4087337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7</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257226" y="253790"/>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OUR STAKEHOLDERS </a:t>
            </a:r>
            <a:r>
              <a:rPr lang="en-US" sz="2400" dirty="0"/>
              <a:t>–</a:t>
            </a:r>
            <a:r>
              <a:rPr lang="en-US" dirty="0"/>
              <a:t> </a:t>
            </a:r>
            <a:r>
              <a:rPr lang="en-US" sz="1800" dirty="0"/>
              <a:t>KNOWING MORE ABOUT THEM</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2"/>
          <a:stretch>
            <a:fillRect/>
          </a:stretch>
        </p:blipFill>
        <p:spPr>
          <a:xfrm>
            <a:off x="6096000" y="6351814"/>
            <a:ext cx="5981700" cy="506186"/>
          </a:xfrm>
          <a:prstGeom prst="rect">
            <a:avLst/>
          </a:prstGeom>
        </p:spPr>
      </p:pic>
      <p:pic>
        <p:nvPicPr>
          <p:cNvPr id="6" name="Picture 5">
            <a:extLst>
              <a:ext uri="{FF2B5EF4-FFF2-40B4-BE49-F238E27FC236}">
                <a16:creationId xmlns:a16="http://schemas.microsoft.com/office/drawing/2014/main" id="{6AFCEC06-C17C-4C20-9431-207AC96FFF61}"/>
              </a:ext>
            </a:extLst>
          </p:cNvPr>
          <p:cNvPicPr>
            <a:picLocks noChangeAspect="1"/>
          </p:cNvPicPr>
          <p:nvPr/>
        </p:nvPicPr>
        <p:blipFill>
          <a:blip r:embed="rId3"/>
          <a:stretch>
            <a:fillRect/>
          </a:stretch>
        </p:blipFill>
        <p:spPr>
          <a:xfrm>
            <a:off x="-76149" y="2401889"/>
            <a:ext cx="4930139" cy="2054222"/>
          </a:xfrm>
          <a:prstGeom prst="rect">
            <a:avLst/>
          </a:prstGeom>
        </p:spPr>
      </p:pic>
      <p:sp>
        <p:nvSpPr>
          <p:cNvPr id="9" name="Text Placeholder 4">
            <a:extLst>
              <a:ext uri="{FF2B5EF4-FFF2-40B4-BE49-F238E27FC236}">
                <a16:creationId xmlns:a16="http://schemas.microsoft.com/office/drawing/2014/main" id="{F425082E-E4EA-42CE-9B44-49765CCC7C42}"/>
              </a:ext>
            </a:extLst>
          </p:cNvPr>
          <p:cNvSpPr txBox="1">
            <a:spLocks/>
          </p:cNvSpPr>
          <p:nvPr/>
        </p:nvSpPr>
        <p:spPr>
          <a:xfrm>
            <a:off x="4724401" y="1467756"/>
            <a:ext cx="7020290" cy="4617357"/>
          </a:xfrm>
          <a:prstGeom prst="rect">
            <a:avLst/>
          </a:prstGeom>
        </p:spPr>
        <p:txBody>
          <a:bodyPr>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800" b="1" dirty="0"/>
              <a:t>EPIC PTE LTD</a:t>
            </a:r>
          </a:p>
          <a:p>
            <a:pPr marL="0" indent="0">
              <a:buNone/>
            </a:pPr>
            <a:r>
              <a:rPr lang="en-SG" sz="3600" b="1" dirty="0"/>
              <a:t>Local SME providing their trainees with global exposure and entrepreneurship training. This is done through a partnership with relevant stakeholders.</a:t>
            </a:r>
          </a:p>
          <a:p>
            <a:pPr marL="0" indent="0">
              <a:buNone/>
            </a:pPr>
            <a:endParaRPr lang="en-SG" sz="3600" b="1" dirty="0"/>
          </a:p>
          <a:p>
            <a:pPr marL="0" indent="0">
              <a:buNone/>
            </a:pPr>
            <a:r>
              <a:rPr lang="en-SG" sz="3600" b="1" dirty="0"/>
              <a:t>Currently, their programs can be categorized into two broad groups: </a:t>
            </a:r>
          </a:p>
          <a:p>
            <a:pPr marL="0" indent="0">
              <a:buNone/>
            </a:pPr>
            <a:r>
              <a:rPr lang="en-SG" sz="3600" b="1" dirty="0"/>
              <a:t>(1) Overseas Study Trips and </a:t>
            </a:r>
          </a:p>
          <a:p>
            <a:pPr marL="0" indent="0">
              <a:buNone/>
            </a:pPr>
            <a:r>
              <a:rPr lang="en-SG" sz="3600" b="1" dirty="0"/>
              <a:t>(2) Overseas Internships</a:t>
            </a:r>
          </a:p>
          <a:p>
            <a:pPr marL="0" indent="0">
              <a:buNone/>
            </a:pPr>
            <a:endParaRPr lang="en-US" sz="3600" b="1" dirty="0"/>
          </a:p>
          <a:p>
            <a:pPr marL="0" indent="0">
              <a:buNone/>
            </a:pPr>
            <a:endParaRPr lang="en-US" b="1" dirty="0"/>
          </a:p>
        </p:txBody>
      </p:sp>
    </p:spTree>
    <p:extLst>
      <p:ext uri="{BB962C8B-B14F-4D97-AF65-F5344CB8AC3E}">
        <p14:creationId xmlns:p14="http://schemas.microsoft.com/office/powerpoint/2010/main" val="3259680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82583-66DE-4EAA-BF9C-4761C8421A83}"/>
              </a:ext>
            </a:extLst>
          </p:cNvPr>
          <p:cNvSpPr>
            <a:spLocks noGrp="1"/>
          </p:cNvSpPr>
          <p:nvPr>
            <p:ph type="sldNum" sz="quarter" idx="11"/>
          </p:nvPr>
        </p:nvSpPr>
        <p:spPr/>
        <p:txBody>
          <a:bodyPr/>
          <a:lstStyle/>
          <a:p>
            <a:fld id="{45C00377-489B-40EC-B059-26BDDD2E89B9}" type="slidenum">
              <a:rPr lang="en-US" smtClean="0"/>
              <a:pPr/>
              <a:t>8</a:t>
            </a:fld>
            <a:endParaRPr lang="en-US" dirty="0"/>
          </a:p>
        </p:txBody>
      </p:sp>
      <p:sp>
        <p:nvSpPr>
          <p:cNvPr id="3" name="Title 3">
            <a:extLst>
              <a:ext uri="{FF2B5EF4-FFF2-40B4-BE49-F238E27FC236}">
                <a16:creationId xmlns:a16="http://schemas.microsoft.com/office/drawing/2014/main" id="{B95F9683-93B8-4E95-B9D0-D1F711294F83}"/>
              </a:ext>
            </a:extLst>
          </p:cNvPr>
          <p:cNvSpPr txBox="1">
            <a:spLocks/>
          </p:cNvSpPr>
          <p:nvPr/>
        </p:nvSpPr>
        <p:spPr>
          <a:xfrm>
            <a:off x="257226" y="253790"/>
            <a:ext cx="9980789" cy="66807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r>
              <a:rPr lang="en-US" dirty="0"/>
              <a:t>OUR STAKEHOLDERS </a:t>
            </a:r>
            <a:r>
              <a:rPr lang="en-US" sz="2400" dirty="0"/>
              <a:t>–</a:t>
            </a:r>
            <a:r>
              <a:rPr lang="en-US" dirty="0"/>
              <a:t> </a:t>
            </a:r>
            <a:r>
              <a:rPr lang="en-US" sz="1800" dirty="0"/>
              <a:t>KNOWING MORE ABOUT THEM</a:t>
            </a:r>
            <a:endParaRPr lang="en-US" dirty="0"/>
          </a:p>
        </p:txBody>
      </p:sp>
      <p:pic>
        <p:nvPicPr>
          <p:cNvPr id="4" name="Picture 3">
            <a:extLst>
              <a:ext uri="{FF2B5EF4-FFF2-40B4-BE49-F238E27FC236}">
                <a16:creationId xmlns:a16="http://schemas.microsoft.com/office/drawing/2014/main" id="{75D8597C-D740-4016-9BA1-F675F74EB031}"/>
              </a:ext>
            </a:extLst>
          </p:cNvPr>
          <p:cNvPicPr>
            <a:picLocks noChangeAspect="1"/>
          </p:cNvPicPr>
          <p:nvPr/>
        </p:nvPicPr>
        <p:blipFill>
          <a:blip r:embed="rId3"/>
          <a:stretch>
            <a:fillRect/>
          </a:stretch>
        </p:blipFill>
        <p:spPr>
          <a:xfrm>
            <a:off x="6096000" y="6351814"/>
            <a:ext cx="5981700" cy="506186"/>
          </a:xfrm>
          <a:prstGeom prst="rect">
            <a:avLst/>
          </a:prstGeom>
        </p:spPr>
      </p:pic>
      <p:sp>
        <p:nvSpPr>
          <p:cNvPr id="9" name="Text Placeholder 4">
            <a:extLst>
              <a:ext uri="{FF2B5EF4-FFF2-40B4-BE49-F238E27FC236}">
                <a16:creationId xmlns:a16="http://schemas.microsoft.com/office/drawing/2014/main" id="{F425082E-E4EA-42CE-9B44-49765CCC7C42}"/>
              </a:ext>
            </a:extLst>
          </p:cNvPr>
          <p:cNvSpPr txBox="1">
            <a:spLocks/>
          </p:cNvSpPr>
          <p:nvPr/>
        </p:nvSpPr>
        <p:spPr>
          <a:xfrm>
            <a:off x="4848590" y="1732189"/>
            <a:ext cx="7020290" cy="4617357"/>
          </a:xfrm>
          <a:prstGeom prst="rect">
            <a:avLst/>
          </a:prstGeom>
        </p:spPr>
        <p:txBody>
          <a:bodyPr>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800" b="1" dirty="0"/>
              <a:t>MS ISABELLE LEE</a:t>
            </a:r>
          </a:p>
          <a:p>
            <a:pPr marL="0" indent="0">
              <a:buNone/>
            </a:pPr>
            <a:r>
              <a:rPr lang="en-SG" sz="3600" b="1" dirty="0"/>
              <a:t>PROJECT SPONSOR</a:t>
            </a:r>
          </a:p>
          <a:p>
            <a:pPr marL="0" indent="0">
              <a:buNone/>
            </a:pPr>
            <a:r>
              <a:rPr lang="en-SG" sz="3600" b="1" dirty="0"/>
              <a:t>Founder, Program &amp; Business Director of EPIC PTE LTD</a:t>
            </a:r>
          </a:p>
          <a:p>
            <a:pPr marL="0" indent="0">
              <a:buNone/>
            </a:pPr>
            <a:endParaRPr lang="en-SG" sz="2200" b="1" dirty="0"/>
          </a:p>
          <a:p>
            <a:pPr marL="0" indent="0">
              <a:buNone/>
            </a:pPr>
            <a:r>
              <a:rPr lang="en-US" sz="3600" dirty="0"/>
              <a:t>Work with relevant stakeholders to:</a:t>
            </a:r>
          </a:p>
          <a:p>
            <a:pPr marL="0" indent="0">
              <a:buNone/>
            </a:pPr>
            <a:r>
              <a:rPr lang="en-US" sz="3600" dirty="0"/>
              <a:t>Design and plan for overseas study trips and source for overseas internship opportunities</a:t>
            </a:r>
          </a:p>
          <a:p>
            <a:pPr marL="0" indent="0">
              <a:buNone/>
            </a:pPr>
            <a:r>
              <a:rPr lang="en-US" sz="3600" dirty="0"/>
              <a:t>Make business decisions and directions for her organization</a:t>
            </a:r>
          </a:p>
          <a:p>
            <a:pPr marL="0" indent="0">
              <a:buNone/>
            </a:pPr>
            <a:endParaRPr lang="en-US" sz="3600" b="1" dirty="0"/>
          </a:p>
          <a:p>
            <a:pPr marL="0" indent="0">
              <a:buNone/>
            </a:pPr>
            <a:endParaRPr lang="en-US" b="1" dirty="0"/>
          </a:p>
        </p:txBody>
      </p:sp>
      <p:pic>
        <p:nvPicPr>
          <p:cNvPr id="4098" name="Picture 2" descr="https://lh3.googleusercontent.com/-ECzlvI2BCUVk3ZHjZd8S38SUVcFgv_1qi64zoIt-BUuax8kWL_HYyiIq143MUbegDRJ910DGJA9M6qGB8pX_pwe_eV5jNIltlxQU9IGTiYORAIJ8MCeGFLZBCTvmVFYSJNqtFCYo7nUQiUY4g">
            <a:extLst>
              <a:ext uri="{FF2B5EF4-FFF2-40B4-BE49-F238E27FC236}">
                <a16:creationId xmlns:a16="http://schemas.microsoft.com/office/drawing/2014/main" id="{907FB50A-E930-41CB-AD17-BCD28B8A24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19" t="1579" r="5701"/>
          <a:stretch/>
        </p:blipFill>
        <p:spPr bwMode="auto">
          <a:xfrm>
            <a:off x="530942" y="1911648"/>
            <a:ext cx="3883741" cy="424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79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View of Mountain " title="View of Mountain ">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3" name="Freeform: Shape 12" descr="Mountain landscape">
            <a:extLst>
              <a:ext uri="{FF2B5EF4-FFF2-40B4-BE49-F238E27FC236}">
                <a16:creationId xmlns:a16="http://schemas.microsoft.com/office/drawing/2014/main" id="{C6C7DB9E-AAE0-492D-9636-97F97F7754BC}"/>
              </a:ext>
            </a:extLst>
          </p:cNvPr>
          <p:cNvSpPr/>
          <p:nvPr/>
        </p:nvSpPr>
        <p:spPr>
          <a:xfrm>
            <a:off x="0" y="695355"/>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rgbClr val="CC6600">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C6600"/>
              </a:solidFill>
            </a:endParaRPr>
          </a:p>
        </p:txBody>
      </p:sp>
      <p:sp>
        <p:nvSpPr>
          <p:cNvPr id="4" name="Title 3"/>
          <p:cNvSpPr>
            <a:spLocks noGrp="1"/>
          </p:cNvSpPr>
          <p:nvPr>
            <p:ph type="title"/>
          </p:nvPr>
        </p:nvSpPr>
        <p:spPr bwMode="blackGray">
          <a:xfrm>
            <a:off x="6644481" y="2641844"/>
            <a:ext cx="5714999" cy="1872028"/>
          </a:xfrm>
        </p:spPr>
        <p:txBody>
          <a:bodyPr/>
          <a:lstStyle/>
          <a:p>
            <a:r>
              <a:rPr lang="en-US" dirty="0"/>
              <a:t>VALUE OF PROJECT</a:t>
            </a: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6717322" y="4498257"/>
            <a:ext cx="5179403" cy="1500187"/>
          </a:xfrm>
        </p:spPr>
        <p:txBody>
          <a:bodyPr>
            <a:normAutofit/>
          </a:bodyPr>
          <a:lstStyle/>
          <a:p>
            <a:r>
              <a:rPr lang="en-US" dirty="0"/>
              <a:t>UNDERSTANDING THE PROBLEMS AND SOLUTIONS</a:t>
            </a:r>
          </a:p>
        </p:txBody>
      </p:sp>
      <p:pic>
        <p:nvPicPr>
          <p:cNvPr id="2" name="Picture 1">
            <a:extLst>
              <a:ext uri="{FF2B5EF4-FFF2-40B4-BE49-F238E27FC236}">
                <a16:creationId xmlns:a16="http://schemas.microsoft.com/office/drawing/2014/main" id="{555C33BF-5AF1-4D65-AA25-C70339765B45}"/>
              </a:ext>
            </a:extLst>
          </p:cNvPr>
          <p:cNvPicPr>
            <a:picLocks noChangeAspect="1"/>
          </p:cNvPicPr>
          <p:nvPr/>
        </p:nvPicPr>
        <p:blipFill>
          <a:blip r:embed="rId4"/>
          <a:stretch>
            <a:fillRect/>
          </a:stretch>
        </p:blipFill>
        <p:spPr>
          <a:xfrm>
            <a:off x="5440136" y="6240783"/>
            <a:ext cx="5981700" cy="506185"/>
          </a:xfrm>
          <a:prstGeom prst="rect">
            <a:avLst/>
          </a:prstGeom>
        </p:spPr>
      </p:pic>
    </p:spTree>
    <p:extLst>
      <p:ext uri="{BB962C8B-B14F-4D97-AF65-F5344CB8AC3E}">
        <p14:creationId xmlns:p14="http://schemas.microsoft.com/office/powerpoint/2010/main" val="97188820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nter_Template_AS - v5.potx" id="{C015AB26-ADC1-4682-970F-344546D64786}" vid="{6C8412DC-6F53-4CDC-BBD3-B7ECD00541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Winter presentation</Template>
  <TotalTime>0</TotalTime>
  <Words>1872</Words>
  <Application>Microsoft Office PowerPoint</Application>
  <PresentationFormat>Widescreen</PresentationFormat>
  <Paragraphs>278</Paragraphs>
  <Slides>48</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Bebas</vt:lpstr>
      <vt:lpstr>Droid Serif</vt:lpstr>
      <vt:lpstr>Gill Sans</vt:lpstr>
      <vt:lpstr>Montserrat</vt:lpstr>
      <vt:lpstr>Arial</vt:lpstr>
      <vt:lpstr>Calibri</vt:lpstr>
      <vt:lpstr>Calibri Light</vt:lpstr>
      <vt:lpstr>Wingdings</vt:lpstr>
      <vt:lpstr>Office Theme</vt:lpstr>
      <vt:lpstr>THE WHITE  COLLAR  PROJECT HANDOVER </vt:lpstr>
      <vt:lpstr>CONTENTS</vt:lpstr>
      <vt:lpstr>OUR TEAM &amp; STAKEHOLDERS</vt:lpstr>
      <vt:lpstr>PowerPoint Presentation</vt:lpstr>
      <vt:lpstr>PowerPoint Presentation</vt:lpstr>
      <vt:lpstr>PowerPoint Presentation</vt:lpstr>
      <vt:lpstr>PowerPoint Presentation</vt:lpstr>
      <vt:lpstr>PowerPoint Presentation</vt:lpstr>
      <vt:lpstr>VALUE OF PROJECT</vt:lpstr>
      <vt:lpstr>PowerPoint Presentation</vt:lpstr>
      <vt:lpstr>PowerPoint Presentation</vt:lpstr>
      <vt:lpstr>PowerPoint Presentation</vt:lpstr>
      <vt:lpstr>PowerPoint Presentation</vt:lpstr>
      <vt:lpstr>PowerPoint Presentation</vt:lpstr>
      <vt:lpstr>OUR SOLUTION</vt:lpstr>
      <vt:lpstr>PowerPoint Presentation</vt:lpstr>
      <vt:lpstr>PowerPoint Presentation</vt:lpstr>
      <vt:lpstr>PowerPoint Presentation</vt:lpstr>
      <vt:lpstr>APPLICATION ARCHITECTURE</vt:lpstr>
      <vt:lpstr>PowerPoint Presentation</vt:lpstr>
      <vt:lpstr>PowerPoint Presentation</vt:lpstr>
      <vt:lpstr>PROJECT DEMO</vt:lpstr>
      <vt:lpstr>PowerPoint Presentation</vt:lpstr>
      <vt:lpstr>PowerPoint Presentation</vt:lpstr>
      <vt:lpstr>PROJECT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REFLECTIONS</vt:lpstr>
      <vt:lpstr>RACHAEL  PROJECT MANAGER</vt:lpstr>
      <vt:lpstr>mediani  full stack developer</vt:lpstr>
      <vt:lpstr>Xiu wen  front end developer</vt:lpstr>
      <vt:lpstr>Yi jing  back end developer</vt:lpstr>
      <vt:lpstr>suhailah  business analyst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2018-09-30T07:20:25Z</dcterms:created>
  <dcterms:modified xsi:type="dcterms:W3CDTF">2018-11-23T20:41:44Z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2018-08-01T19:01:31.0731005Z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